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2" r:id="rId1"/>
  </p:sldMasterIdLst>
  <p:notesMasterIdLst>
    <p:notesMasterId r:id="rId56"/>
  </p:notesMasterIdLst>
  <p:handoutMasterIdLst>
    <p:handoutMasterId r:id="rId57"/>
  </p:handoutMasterIdLst>
  <p:sldIdLst>
    <p:sldId id="312" r:id="rId2"/>
    <p:sldId id="453" r:id="rId3"/>
    <p:sldId id="408" r:id="rId4"/>
    <p:sldId id="472" r:id="rId5"/>
    <p:sldId id="512" r:id="rId6"/>
    <p:sldId id="513" r:id="rId7"/>
    <p:sldId id="515" r:id="rId8"/>
    <p:sldId id="514" r:id="rId9"/>
    <p:sldId id="516" r:id="rId10"/>
    <p:sldId id="517" r:id="rId11"/>
    <p:sldId id="473" r:id="rId12"/>
    <p:sldId id="474" r:id="rId13"/>
    <p:sldId id="518" r:id="rId14"/>
    <p:sldId id="519" r:id="rId15"/>
    <p:sldId id="475" r:id="rId16"/>
    <p:sldId id="520" r:id="rId17"/>
    <p:sldId id="521" r:id="rId18"/>
    <p:sldId id="522" r:id="rId19"/>
    <p:sldId id="523" r:id="rId20"/>
    <p:sldId id="524" r:id="rId21"/>
    <p:sldId id="525" r:id="rId22"/>
    <p:sldId id="526" r:id="rId23"/>
    <p:sldId id="527" r:id="rId24"/>
    <p:sldId id="528" r:id="rId25"/>
    <p:sldId id="529" r:id="rId26"/>
    <p:sldId id="530" r:id="rId27"/>
    <p:sldId id="531" r:id="rId28"/>
    <p:sldId id="532" r:id="rId29"/>
    <p:sldId id="533" r:id="rId30"/>
    <p:sldId id="534" r:id="rId31"/>
    <p:sldId id="535" r:id="rId32"/>
    <p:sldId id="536" r:id="rId33"/>
    <p:sldId id="537" r:id="rId34"/>
    <p:sldId id="538" r:id="rId35"/>
    <p:sldId id="539" r:id="rId36"/>
    <p:sldId id="540" r:id="rId37"/>
    <p:sldId id="541" r:id="rId38"/>
    <p:sldId id="543" r:id="rId39"/>
    <p:sldId id="542" r:id="rId40"/>
    <p:sldId id="545" r:id="rId41"/>
    <p:sldId id="546" r:id="rId42"/>
    <p:sldId id="548" r:id="rId43"/>
    <p:sldId id="549" r:id="rId44"/>
    <p:sldId id="550" r:id="rId45"/>
    <p:sldId id="551" r:id="rId46"/>
    <p:sldId id="552" r:id="rId47"/>
    <p:sldId id="553" r:id="rId48"/>
    <p:sldId id="554" r:id="rId49"/>
    <p:sldId id="555" r:id="rId50"/>
    <p:sldId id="556" r:id="rId51"/>
    <p:sldId id="557" r:id="rId52"/>
    <p:sldId id="558" r:id="rId53"/>
    <p:sldId id="559" r:id="rId54"/>
    <p:sldId id="407" r:id="rId55"/>
  </p:sldIdLst>
  <p:sldSz cx="9144000" cy="6858000" type="screen4x3"/>
  <p:notesSz cx="6858000" cy="9144000"/>
  <p:defaultTextStyle>
    <a:defPPr>
      <a:defRPr lang="en-US"/>
    </a:defPPr>
    <a:lvl1pPr algn="l" rtl="0" fontAlgn="base">
      <a:lnSpc>
        <a:spcPct val="70000"/>
      </a:lnSpc>
      <a:spcBef>
        <a:spcPct val="50000"/>
      </a:spcBef>
      <a:spcAft>
        <a:spcPct val="0"/>
      </a:spcAft>
      <a:defRPr sz="1400" kern="1200">
        <a:solidFill>
          <a:schemeClr val="tx1"/>
        </a:solidFill>
        <a:latin typeface="Courier New" pitchFamily="49" charset="0"/>
        <a:ea typeface="+mn-ea"/>
        <a:cs typeface="+mn-cs"/>
      </a:defRPr>
    </a:lvl1pPr>
    <a:lvl2pPr marL="457200" algn="l" rtl="0" fontAlgn="base">
      <a:lnSpc>
        <a:spcPct val="70000"/>
      </a:lnSpc>
      <a:spcBef>
        <a:spcPct val="50000"/>
      </a:spcBef>
      <a:spcAft>
        <a:spcPct val="0"/>
      </a:spcAft>
      <a:defRPr sz="1400" kern="1200">
        <a:solidFill>
          <a:schemeClr val="tx1"/>
        </a:solidFill>
        <a:latin typeface="Courier New" pitchFamily="49" charset="0"/>
        <a:ea typeface="+mn-ea"/>
        <a:cs typeface="+mn-cs"/>
      </a:defRPr>
    </a:lvl2pPr>
    <a:lvl3pPr marL="914400" algn="l" rtl="0" fontAlgn="base">
      <a:lnSpc>
        <a:spcPct val="70000"/>
      </a:lnSpc>
      <a:spcBef>
        <a:spcPct val="50000"/>
      </a:spcBef>
      <a:spcAft>
        <a:spcPct val="0"/>
      </a:spcAft>
      <a:defRPr sz="1400" kern="1200">
        <a:solidFill>
          <a:schemeClr val="tx1"/>
        </a:solidFill>
        <a:latin typeface="Courier New" pitchFamily="49" charset="0"/>
        <a:ea typeface="+mn-ea"/>
        <a:cs typeface="+mn-cs"/>
      </a:defRPr>
    </a:lvl3pPr>
    <a:lvl4pPr marL="1371600" algn="l" rtl="0" fontAlgn="base">
      <a:lnSpc>
        <a:spcPct val="70000"/>
      </a:lnSpc>
      <a:spcBef>
        <a:spcPct val="50000"/>
      </a:spcBef>
      <a:spcAft>
        <a:spcPct val="0"/>
      </a:spcAft>
      <a:defRPr sz="1400" kern="1200">
        <a:solidFill>
          <a:schemeClr val="tx1"/>
        </a:solidFill>
        <a:latin typeface="Courier New" pitchFamily="49" charset="0"/>
        <a:ea typeface="+mn-ea"/>
        <a:cs typeface="+mn-cs"/>
      </a:defRPr>
    </a:lvl4pPr>
    <a:lvl5pPr marL="1828800" algn="l" rtl="0" fontAlgn="base">
      <a:lnSpc>
        <a:spcPct val="70000"/>
      </a:lnSpc>
      <a:spcBef>
        <a:spcPct val="50000"/>
      </a:spcBef>
      <a:spcAft>
        <a:spcPct val="0"/>
      </a:spcAft>
      <a:defRPr sz="1400" kern="1200">
        <a:solidFill>
          <a:schemeClr val="tx1"/>
        </a:solidFill>
        <a:latin typeface="Courier New" pitchFamily="49" charset="0"/>
        <a:ea typeface="+mn-ea"/>
        <a:cs typeface="+mn-cs"/>
      </a:defRPr>
    </a:lvl5pPr>
    <a:lvl6pPr marL="2286000" algn="l" defTabSz="914400" rtl="0" eaLnBrk="1" latinLnBrk="0" hangingPunct="1">
      <a:defRPr sz="1400" kern="1200">
        <a:solidFill>
          <a:schemeClr val="tx1"/>
        </a:solidFill>
        <a:latin typeface="Courier New" pitchFamily="49" charset="0"/>
        <a:ea typeface="+mn-ea"/>
        <a:cs typeface="+mn-cs"/>
      </a:defRPr>
    </a:lvl6pPr>
    <a:lvl7pPr marL="2743200" algn="l" defTabSz="914400" rtl="0" eaLnBrk="1" latinLnBrk="0" hangingPunct="1">
      <a:defRPr sz="1400" kern="1200">
        <a:solidFill>
          <a:schemeClr val="tx1"/>
        </a:solidFill>
        <a:latin typeface="Courier New" pitchFamily="49" charset="0"/>
        <a:ea typeface="+mn-ea"/>
        <a:cs typeface="+mn-cs"/>
      </a:defRPr>
    </a:lvl7pPr>
    <a:lvl8pPr marL="3200400" algn="l" defTabSz="914400" rtl="0" eaLnBrk="1" latinLnBrk="0" hangingPunct="1">
      <a:defRPr sz="1400" kern="1200">
        <a:solidFill>
          <a:schemeClr val="tx1"/>
        </a:solidFill>
        <a:latin typeface="Courier New" pitchFamily="49" charset="0"/>
        <a:ea typeface="+mn-ea"/>
        <a:cs typeface="+mn-cs"/>
      </a:defRPr>
    </a:lvl8pPr>
    <a:lvl9pPr marL="3657600" algn="l" defTabSz="914400" rtl="0" eaLnBrk="1" latinLnBrk="0" hangingPunct="1">
      <a:defRPr sz="1400" kern="1200">
        <a:solidFill>
          <a:schemeClr val="tx1"/>
        </a:solidFill>
        <a:latin typeface="Courier New" pitchFamily="49"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Debjani Deb" initials="DD" lastIdx="4" clrIdx="0"/>
  <p:cmAuthor id="1" name="dhrutis" initials="d" lastIdx="3"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00000"/>
    <a:srgbClr val="990000"/>
    <a:srgbClr val="FFFFFF"/>
    <a:srgbClr val="82302E"/>
    <a:srgbClr val="85312F"/>
    <a:srgbClr val="E6FEFD"/>
    <a:srgbClr val="000099"/>
    <a:srgbClr val="FFC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988" autoAdjust="0"/>
    <p:restoredTop sz="94728" autoAdjust="0"/>
  </p:normalViewPr>
  <p:slideViewPr>
    <p:cSldViewPr>
      <p:cViewPr varScale="1">
        <p:scale>
          <a:sx n="67" d="100"/>
          <a:sy n="67" d="100"/>
        </p:scale>
        <p:origin x="1584" y="6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4046"/>
    </p:cViewPr>
  </p:sorterViewPr>
  <p:notesViewPr>
    <p:cSldViewPr>
      <p:cViewPr varScale="1">
        <p:scale>
          <a:sx n="66" d="100"/>
          <a:sy n="66" d="100"/>
        </p:scale>
        <p:origin x="-3300" y="-11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handoutMaster" Target="handoutMasters/handoutMaster1.xml"/><Relationship Id="rId61"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2">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C66D8D3-51A3-4DD8-B3EC-B17F211C9DF9}"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78802D90-6A79-4861-A6C7-F58F478014A5}">
      <dgm:prSet phldrT="[Text]">
        <dgm:style>
          <a:lnRef idx="0">
            <a:schemeClr val="accent1"/>
          </a:lnRef>
          <a:fillRef idx="3">
            <a:schemeClr val="accent1"/>
          </a:fillRef>
          <a:effectRef idx="3">
            <a:schemeClr val="accent1"/>
          </a:effectRef>
          <a:fontRef idx="minor">
            <a:schemeClr val="lt1"/>
          </a:fontRef>
        </dgm:style>
      </dgm:prSet>
      <dgm:spPr/>
      <dgm:t>
        <a:bodyPr/>
        <a:lstStyle/>
        <a:p>
          <a:r>
            <a:rPr lang="en-US" dirty="0" smtClean="0"/>
            <a:t>JDBC is ODBC translated into an object-oriented interface that is natural for Java programmers.</a:t>
          </a:r>
          <a:endParaRPr lang="en-US" dirty="0"/>
        </a:p>
      </dgm:t>
    </dgm:pt>
    <dgm:pt modelId="{01F250AF-815D-46B9-BB5E-5697D637BA04}" type="parTrans" cxnId="{519CA022-9095-43A4-A74C-77313CC0789B}">
      <dgm:prSet/>
      <dgm:spPr/>
      <dgm:t>
        <a:bodyPr/>
        <a:lstStyle/>
        <a:p>
          <a:endParaRPr lang="en-US"/>
        </a:p>
      </dgm:t>
    </dgm:pt>
    <dgm:pt modelId="{AC4FDAD4-EDFD-4288-AEFB-BC8EE4B440CE}" type="sibTrans" cxnId="{519CA022-9095-43A4-A74C-77313CC0789B}">
      <dgm:prSet/>
      <dgm:spPr/>
      <dgm:t>
        <a:bodyPr/>
        <a:lstStyle/>
        <a:p>
          <a:endParaRPr lang="en-US"/>
        </a:p>
      </dgm:t>
    </dgm:pt>
    <dgm:pt modelId="{2A9FA37E-4D16-4D76-B8EF-6278EE417820}">
      <dgm:prSet phldrT="[Text]">
        <dgm:style>
          <a:lnRef idx="0">
            <a:schemeClr val="accent2"/>
          </a:lnRef>
          <a:fillRef idx="3">
            <a:schemeClr val="accent2"/>
          </a:fillRef>
          <a:effectRef idx="3">
            <a:schemeClr val="accent2"/>
          </a:effectRef>
          <a:fontRef idx="minor">
            <a:schemeClr val="lt1"/>
          </a:fontRef>
        </dgm:style>
      </dgm:prSet>
      <dgm:spPr/>
      <dgm:t>
        <a:bodyPr/>
        <a:lstStyle/>
        <a:p>
          <a:r>
            <a:rPr lang="en-US" dirty="0" smtClean="0"/>
            <a:t>JDBC keeps things simple while allowing more advanced capabilities wherever required.</a:t>
          </a:r>
          <a:endParaRPr lang="en-US" dirty="0"/>
        </a:p>
      </dgm:t>
    </dgm:pt>
    <dgm:pt modelId="{B4CD9C4F-EC85-4AC9-B7DC-05106FD90AE3}" type="parTrans" cxnId="{DFA8F5F1-50C3-4E75-8150-8679E6E95AC0}">
      <dgm:prSet/>
      <dgm:spPr/>
      <dgm:t>
        <a:bodyPr/>
        <a:lstStyle/>
        <a:p>
          <a:endParaRPr lang="en-US"/>
        </a:p>
      </dgm:t>
    </dgm:pt>
    <dgm:pt modelId="{30C65BB2-D0A3-49BA-B105-42933F4388AF}" type="sibTrans" cxnId="{DFA8F5F1-50C3-4E75-8150-8679E6E95AC0}">
      <dgm:prSet/>
      <dgm:spPr/>
      <dgm:t>
        <a:bodyPr/>
        <a:lstStyle/>
        <a:p>
          <a:endParaRPr lang="en-US"/>
        </a:p>
      </dgm:t>
    </dgm:pt>
    <dgm:pt modelId="{6CE7E4FB-18D0-4AE4-A1BC-203BA93BEE37}">
      <dgm:prSet phldrT="[Text]"/>
      <dgm:spPr/>
      <dgm:t>
        <a:bodyPr/>
        <a:lstStyle/>
        <a:p>
          <a:r>
            <a:rPr lang="en-US" dirty="0" smtClean="0"/>
            <a:t>The JDBC code is installable, portable, and secure on all Java platforms from network computers to mainframes.</a:t>
          </a:r>
          <a:endParaRPr lang="en-US" dirty="0"/>
        </a:p>
      </dgm:t>
    </dgm:pt>
    <dgm:pt modelId="{8F8D34E9-5861-4A11-8CDB-3E895429A5E9}" type="parTrans" cxnId="{DD760FBC-A0FE-4413-BBED-6F7900EE1D51}">
      <dgm:prSet/>
      <dgm:spPr/>
      <dgm:t>
        <a:bodyPr/>
        <a:lstStyle/>
        <a:p>
          <a:endParaRPr lang="en-US"/>
        </a:p>
      </dgm:t>
    </dgm:pt>
    <dgm:pt modelId="{40D838F2-25CA-49CB-8DAD-F60A8DBD31F8}" type="sibTrans" cxnId="{DD760FBC-A0FE-4413-BBED-6F7900EE1D51}">
      <dgm:prSet/>
      <dgm:spPr/>
      <dgm:t>
        <a:bodyPr/>
        <a:lstStyle/>
        <a:p>
          <a:endParaRPr lang="en-US"/>
        </a:p>
      </dgm:t>
    </dgm:pt>
    <dgm:pt modelId="{6B42122B-692B-41F9-833F-E4EA1C51F994}">
      <dgm:prSet phldrT="[Text]">
        <dgm:style>
          <a:lnRef idx="0">
            <a:schemeClr val="accent2"/>
          </a:lnRef>
          <a:fillRef idx="3">
            <a:schemeClr val="accent2"/>
          </a:fillRef>
          <a:effectRef idx="3">
            <a:schemeClr val="accent2"/>
          </a:effectRef>
          <a:fontRef idx="minor">
            <a:schemeClr val="lt1"/>
          </a:fontRef>
        </dgm:style>
      </dgm:prSet>
      <dgm:spPr/>
      <dgm:t>
        <a:bodyPr/>
        <a:lstStyle/>
        <a:p>
          <a:r>
            <a:rPr lang="en-US" dirty="0" smtClean="0"/>
            <a:t>JDBC is a standard interface for Java programs to access relational databases.</a:t>
          </a:r>
          <a:endParaRPr lang="en-US" dirty="0"/>
        </a:p>
      </dgm:t>
    </dgm:pt>
    <dgm:pt modelId="{B8FB63F8-B547-4689-BC72-7A1A39280D3B}" type="parTrans" cxnId="{C184CDCE-0A32-4FCE-9E21-7AEF0855DA22}">
      <dgm:prSet/>
      <dgm:spPr/>
      <dgm:t>
        <a:bodyPr/>
        <a:lstStyle/>
        <a:p>
          <a:endParaRPr lang="en-US"/>
        </a:p>
      </dgm:t>
    </dgm:pt>
    <dgm:pt modelId="{5F8F50F5-830A-47C1-972A-AA117A5B748A}" type="sibTrans" cxnId="{C184CDCE-0A32-4FCE-9E21-7AEF0855DA22}">
      <dgm:prSet/>
      <dgm:spPr/>
      <dgm:t>
        <a:bodyPr/>
        <a:lstStyle/>
        <a:p>
          <a:endParaRPr lang="en-US"/>
        </a:p>
      </dgm:t>
    </dgm:pt>
    <dgm:pt modelId="{B405747A-D7C3-4A99-A96D-A379D91DD9D2}" type="pres">
      <dgm:prSet presAssocID="{AC66D8D3-51A3-4DD8-B3EC-B17F211C9DF9}" presName="linear" presStyleCnt="0">
        <dgm:presLayoutVars>
          <dgm:animLvl val="lvl"/>
          <dgm:resizeHandles val="exact"/>
        </dgm:presLayoutVars>
      </dgm:prSet>
      <dgm:spPr/>
      <dgm:t>
        <a:bodyPr/>
        <a:lstStyle/>
        <a:p>
          <a:endParaRPr lang="en-US"/>
        </a:p>
      </dgm:t>
    </dgm:pt>
    <dgm:pt modelId="{CF52A0CC-5A55-413B-AEE4-5A0CBF7C444E}" type="pres">
      <dgm:prSet presAssocID="{78802D90-6A79-4861-A6C7-F58F478014A5}" presName="parentText" presStyleLbl="node1" presStyleIdx="0" presStyleCnt="4">
        <dgm:presLayoutVars>
          <dgm:chMax val="0"/>
          <dgm:bulletEnabled val="1"/>
        </dgm:presLayoutVars>
      </dgm:prSet>
      <dgm:spPr/>
      <dgm:t>
        <a:bodyPr/>
        <a:lstStyle/>
        <a:p>
          <a:endParaRPr lang="en-US"/>
        </a:p>
      </dgm:t>
    </dgm:pt>
    <dgm:pt modelId="{70E98681-F790-4B7E-96D1-13CEB4E8D89E}" type="pres">
      <dgm:prSet presAssocID="{AC4FDAD4-EDFD-4288-AEFB-BC8EE4B440CE}" presName="spacer" presStyleCnt="0"/>
      <dgm:spPr/>
    </dgm:pt>
    <dgm:pt modelId="{C2A0809B-E370-40AB-B8A5-3BF8170EDA69}" type="pres">
      <dgm:prSet presAssocID="{2A9FA37E-4D16-4D76-B8EF-6278EE417820}" presName="parentText" presStyleLbl="node1" presStyleIdx="1" presStyleCnt="4">
        <dgm:presLayoutVars>
          <dgm:chMax val="0"/>
          <dgm:bulletEnabled val="1"/>
        </dgm:presLayoutVars>
      </dgm:prSet>
      <dgm:spPr/>
      <dgm:t>
        <a:bodyPr/>
        <a:lstStyle/>
        <a:p>
          <a:endParaRPr lang="en-US"/>
        </a:p>
      </dgm:t>
    </dgm:pt>
    <dgm:pt modelId="{D28DA61A-0B0A-4A67-9D6A-8AC42BEEEE31}" type="pres">
      <dgm:prSet presAssocID="{30C65BB2-D0A3-49BA-B105-42933F4388AF}" presName="spacer" presStyleCnt="0"/>
      <dgm:spPr/>
    </dgm:pt>
    <dgm:pt modelId="{6B7A9059-3BEB-468C-BAC3-5BC326EF67B9}" type="pres">
      <dgm:prSet presAssocID="{6CE7E4FB-18D0-4AE4-A1BC-203BA93BEE37}" presName="parentText" presStyleLbl="node1" presStyleIdx="2" presStyleCnt="4">
        <dgm:presLayoutVars>
          <dgm:chMax val="0"/>
          <dgm:bulletEnabled val="1"/>
        </dgm:presLayoutVars>
      </dgm:prSet>
      <dgm:spPr/>
      <dgm:t>
        <a:bodyPr/>
        <a:lstStyle/>
        <a:p>
          <a:endParaRPr lang="en-US"/>
        </a:p>
      </dgm:t>
    </dgm:pt>
    <dgm:pt modelId="{D06D762C-2D3D-4C43-9532-64D799070B26}" type="pres">
      <dgm:prSet presAssocID="{40D838F2-25CA-49CB-8DAD-F60A8DBD31F8}" presName="spacer" presStyleCnt="0"/>
      <dgm:spPr/>
    </dgm:pt>
    <dgm:pt modelId="{77E8944C-F064-4506-A961-B3BF028FCA78}" type="pres">
      <dgm:prSet presAssocID="{6B42122B-692B-41F9-833F-E4EA1C51F994}" presName="parentText" presStyleLbl="node1" presStyleIdx="3" presStyleCnt="4">
        <dgm:presLayoutVars>
          <dgm:chMax val="0"/>
          <dgm:bulletEnabled val="1"/>
        </dgm:presLayoutVars>
      </dgm:prSet>
      <dgm:spPr/>
      <dgm:t>
        <a:bodyPr/>
        <a:lstStyle/>
        <a:p>
          <a:endParaRPr lang="en-US"/>
        </a:p>
      </dgm:t>
    </dgm:pt>
  </dgm:ptLst>
  <dgm:cxnLst>
    <dgm:cxn modelId="{DFA8F5F1-50C3-4E75-8150-8679E6E95AC0}" srcId="{AC66D8D3-51A3-4DD8-B3EC-B17F211C9DF9}" destId="{2A9FA37E-4D16-4D76-B8EF-6278EE417820}" srcOrd="1" destOrd="0" parTransId="{B4CD9C4F-EC85-4AC9-B7DC-05106FD90AE3}" sibTransId="{30C65BB2-D0A3-49BA-B105-42933F4388AF}"/>
    <dgm:cxn modelId="{AFDF945B-8FBD-4F65-B327-7C642757855F}" type="presOf" srcId="{6CE7E4FB-18D0-4AE4-A1BC-203BA93BEE37}" destId="{6B7A9059-3BEB-468C-BAC3-5BC326EF67B9}" srcOrd="0" destOrd="0" presId="urn:microsoft.com/office/officeart/2005/8/layout/vList2"/>
    <dgm:cxn modelId="{DD760FBC-A0FE-4413-BBED-6F7900EE1D51}" srcId="{AC66D8D3-51A3-4DD8-B3EC-B17F211C9DF9}" destId="{6CE7E4FB-18D0-4AE4-A1BC-203BA93BEE37}" srcOrd="2" destOrd="0" parTransId="{8F8D34E9-5861-4A11-8CDB-3E895429A5E9}" sibTransId="{40D838F2-25CA-49CB-8DAD-F60A8DBD31F8}"/>
    <dgm:cxn modelId="{C184CDCE-0A32-4FCE-9E21-7AEF0855DA22}" srcId="{AC66D8D3-51A3-4DD8-B3EC-B17F211C9DF9}" destId="{6B42122B-692B-41F9-833F-E4EA1C51F994}" srcOrd="3" destOrd="0" parTransId="{B8FB63F8-B547-4689-BC72-7A1A39280D3B}" sibTransId="{5F8F50F5-830A-47C1-972A-AA117A5B748A}"/>
    <dgm:cxn modelId="{63A400A5-11DA-42C3-A52D-0793E8CD4857}" type="presOf" srcId="{2A9FA37E-4D16-4D76-B8EF-6278EE417820}" destId="{C2A0809B-E370-40AB-B8A5-3BF8170EDA69}" srcOrd="0" destOrd="0" presId="urn:microsoft.com/office/officeart/2005/8/layout/vList2"/>
    <dgm:cxn modelId="{708CBF67-44E3-4527-AB4F-5A9B4571F82F}" type="presOf" srcId="{6B42122B-692B-41F9-833F-E4EA1C51F994}" destId="{77E8944C-F064-4506-A961-B3BF028FCA78}" srcOrd="0" destOrd="0" presId="urn:microsoft.com/office/officeart/2005/8/layout/vList2"/>
    <dgm:cxn modelId="{519CA022-9095-43A4-A74C-77313CC0789B}" srcId="{AC66D8D3-51A3-4DD8-B3EC-B17F211C9DF9}" destId="{78802D90-6A79-4861-A6C7-F58F478014A5}" srcOrd="0" destOrd="0" parTransId="{01F250AF-815D-46B9-BB5E-5697D637BA04}" sibTransId="{AC4FDAD4-EDFD-4288-AEFB-BC8EE4B440CE}"/>
    <dgm:cxn modelId="{64F19350-7B20-44BB-A84D-B9ADB96046DD}" type="presOf" srcId="{AC66D8D3-51A3-4DD8-B3EC-B17F211C9DF9}" destId="{B405747A-D7C3-4A99-A96D-A379D91DD9D2}" srcOrd="0" destOrd="0" presId="urn:microsoft.com/office/officeart/2005/8/layout/vList2"/>
    <dgm:cxn modelId="{57DD5D79-DFA0-4290-BD53-18479B4202FC}" type="presOf" srcId="{78802D90-6A79-4861-A6C7-F58F478014A5}" destId="{CF52A0CC-5A55-413B-AEE4-5A0CBF7C444E}" srcOrd="0" destOrd="0" presId="urn:microsoft.com/office/officeart/2005/8/layout/vList2"/>
    <dgm:cxn modelId="{1605B212-6940-43A9-9CED-76E2F66959DF}" type="presParOf" srcId="{B405747A-D7C3-4A99-A96D-A379D91DD9D2}" destId="{CF52A0CC-5A55-413B-AEE4-5A0CBF7C444E}" srcOrd="0" destOrd="0" presId="urn:microsoft.com/office/officeart/2005/8/layout/vList2"/>
    <dgm:cxn modelId="{9B403202-7FA3-46F4-98FF-75910C1F3676}" type="presParOf" srcId="{B405747A-D7C3-4A99-A96D-A379D91DD9D2}" destId="{70E98681-F790-4B7E-96D1-13CEB4E8D89E}" srcOrd="1" destOrd="0" presId="urn:microsoft.com/office/officeart/2005/8/layout/vList2"/>
    <dgm:cxn modelId="{7C8D1D13-733A-428B-8806-E36CC9D6980D}" type="presParOf" srcId="{B405747A-D7C3-4A99-A96D-A379D91DD9D2}" destId="{C2A0809B-E370-40AB-B8A5-3BF8170EDA69}" srcOrd="2" destOrd="0" presId="urn:microsoft.com/office/officeart/2005/8/layout/vList2"/>
    <dgm:cxn modelId="{FEEDB3EC-885A-42F7-96A4-7D5CD23AC67C}" type="presParOf" srcId="{B405747A-D7C3-4A99-A96D-A379D91DD9D2}" destId="{D28DA61A-0B0A-4A67-9D6A-8AC42BEEEE31}" srcOrd="3" destOrd="0" presId="urn:microsoft.com/office/officeart/2005/8/layout/vList2"/>
    <dgm:cxn modelId="{051C8F7B-B08F-420A-A5B5-CCA83171B86F}" type="presParOf" srcId="{B405747A-D7C3-4A99-A96D-A379D91DD9D2}" destId="{6B7A9059-3BEB-468C-BAC3-5BC326EF67B9}" srcOrd="4" destOrd="0" presId="urn:microsoft.com/office/officeart/2005/8/layout/vList2"/>
    <dgm:cxn modelId="{4811692D-06A4-42F2-B693-D8A334F3918E}" type="presParOf" srcId="{B405747A-D7C3-4A99-A96D-A379D91DD9D2}" destId="{D06D762C-2D3D-4C43-9532-64D799070B26}" srcOrd="5" destOrd="0" presId="urn:microsoft.com/office/officeart/2005/8/layout/vList2"/>
    <dgm:cxn modelId="{F474DD3A-B4E2-47A3-B3A9-E1AE4F008B8C}" type="presParOf" srcId="{B405747A-D7C3-4A99-A96D-A379D91DD9D2}" destId="{77E8944C-F064-4506-A961-B3BF028FCA78}"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1C5BD28-7359-4388-8AC6-E47521AD4FDF}"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C75ABE10-251E-42BB-AC07-C2904AE41020}">
      <dgm:prSet phldrT="[Text]" custT="1"/>
      <dgm:spPr/>
      <dgm:t>
        <a:bodyPr/>
        <a:lstStyle/>
        <a:p>
          <a:r>
            <a:rPr lang="en-US" sz="2000" dirty="0" smtClean="0"/>
            <a:t>JDBC API</a:t>
          </a:r>
          <a:endParaRPr lang="en-US" sz="2000" dirty="0"/>
        </a:p>
      </dgm:t>
    </dgm:pt>
    <dgm:pt modelId="{3C05127D-0DCE-4406-A4F1-4C8CFE583CFC}" type="parTrans" cxnId="{F1FF805B-D49B-49E4-95F2-F8CFE7563038}">
      <dgm:prSet/>
      <dgm:spPr/>
      <dgm:t>
        <a:bodyPr/>
        <a:lstStyle/>
        <a:p>
          <a:endParaRPr lang="en-US" sz="2000"/>
        </a:p>
      </dgm:t>
    </dgm:pt>
    <dgm:pt modelId="{035A0045-150E-42B0-9DCD-9A7D159637E2}" type="sibTrans" cxnId="{F1FF805B-D49B-49E4-95F2-F8CFE7563038}">
      <dgm:prSet/>
      <dgm:spPr/>
      <dgm:t>
        <a:bodyPr/>
        <a:lstStyle/>
        <a:p>
          <a:endParaRPr lang="en-US" sz="2000"/>
        </a:p>
      </dgm:t>
    </dgm:pt>
    <dgm:pt modelId="{A65D9E41-F252-4BF9-B7CD-2D1583783E39}">
      <dgm:prSet phldrT="[Text]" custT="1"/>
      <dgm:spPr/>
      <dgm:t>
        <a:bodyPr/>
        <a:lstStyle/>
        <a:p>
          <a:r>
            <a:rPr lang="en-US" sz="2000" dirty="0" smtClean="0"/>
            <a:t>JDBC Driver Manager</a:t>
          </a:r>
          <a:endParaRPr lang="en-US" sz="2000" dirty="0"/>
        </a:p>
      </dgm:t>
    </dgm:pt>
    <dgm:pt modelId="{0BFC2325-DF76-4659-9CA7-3E42439E1DDB}" type="parTrans" cxnId="{CFD26A3A-6E04-4E92-BDFD-B2FC42A4FF20}">
      <dgm:prSet/>
      <dgm:spPr/>
      <dgm:t>
        <a:bodyPr/>
        <a:lstStyle/>
        <a:p>
          <a:endParaRPr lang="en-US" sz="2000"/>
        </a:p>
      </dgm:t>
    </dgm:pt>
    <dgm:pt modelId="{2F29DB70-142E-4043-B5B5-38B7C783F091}" type="sibTrans" cxnId="{CFD26A3A-6E04-4E92-BDFD-B2FC42A4FF20}">
      <dgm:prSet/>
      <dgm:spPr/>
      <dgm:t>
        <a:bodyPr/>
        <a:lstStyle/>
        <a:p>
          <a:endParaRPr lang="en-US" sz="2000"/>
        </a:p>
      </dgm:t>
    </dgm:pt>
    <dgm:pt modelId="{819D40F2-A6F5-4360-9476-8E354D023D7A}">
      <dgm:prSet phldrT="[Text]" custT="1"/>
      <dgm:spPr/>
      <dgm:t>
        <a:bodyPr/>
        <a:lstStyle/>
        <a:p>
          <a:r>
            <a:rPr lang="en-US" sz="2000" dirty="0" smtClean="0"/>
            <a:t>JDBC Test Suite</a:t>
          </a:r>
          <a:endParaRPr lang="en-US" sz="2000" dirty="0"/>
        </a:p>
      </dgm:t>
    </dgm:pt>
    <dgm:pt modelId="{34B3ECDB-7AD7-43F5-A489-5ECABA1B7769}" type="parTrans" cxnId="{5E2C836A-648F-45F3-A306-4043DE606BBF}">
      <dgm:prSet/>
      <dgm:spPr/>
      <dgm:t>
        <a:bodyPr/>
        <a:lstStyle/>
        <a:p>
          <a:endParaRPr lang="en-US" sz="2000"/>
        </a:p>
      </dgm:t>
    </dgm:pt>
    <dgm:pt modelId="{4D2E1DA8-0515-4B4B-9C49-C0EA42FEA964}" type="sibTrans" cxnId="{5E2C836A-648F-45F3-A306-4043DE606BBF}">
      <dgm:prSet/>
      <dgm:spPr/>
      <dgm:t>
        <a:bodyPr/>
        <a:lstStyle/>
        <a:p>
          <a:endParaRPr lang="en-US" sz="2000"/>
        </a:p>
      </dgm:t>
    </dgm:pt>
    <dgm:pt modelId="{C796805C-7AEF-4FB7-8FB0-D2A8D0236F90}">
      <dgm:prSet phldrT="[Text]" custT="1"/>
      <dgm:spPr/>
      <dgm:t>
        <a:bodyPr/>
        <a:lstStyle/>
        <a:p>
          <a:r>
            <a:rPr lang="en-US" sz="2000" dirty="0" smtClean="0"/>
            <a:t>JDBC-ODBC Bridge</a:t>
          </a:r>
          <a:endParaRPr lang="en-US" sz="2000" dirty="0"/>
        </a:p>
      </dgm:t>
    </dgm:pt>
    <dgm:pt modelId="{151D82E6-BE57-4885-BDAE-C68A99DC3C80}" type="parTrans" cxnId="{28675715-BBE2-4731-BBCC-553D37B6D079}">
      <dgm:prSet/>
      <dgm:spPr/>
      <dgm:t>
        <a:bodyPr/>
        <a:lstStyle/>
        <a:p>
          <a:endParaRPr lang="en-US" sz="2000"/>
        </a:p>
      </dgm:t>
    </dgm:pt>
    <dgm:pt modelId="{BC446ED5-408B-48C1-B830-85F67BB7B82C}" type="sibTrans" cxnId="{28675715-BBE2-4731-BBCC-553D37B6D079}">
      <dgm:prSet/>
      <dgm:spPr/>
      <dgm:t>
        <a:bodyPr/>
        <a:lstStyle/>
        <a:p>
          <a:endParaRPr lang="en-US" sz="2000"/>
        </a:p>
      </dgm:t>
    </dgm:pt>
    <dgm:pt modelId="{EEC51C10-7CD4-40D4-BDE0-079BF3DAF76E}" type="pres">
      <dgm:prSet presAssocID="{01C5BD28-7359-4388-8AC6-E47521AD4FDF}" presName="vert0" presStyleCnt="0">
        <dgm:presLayoutVars>
          <dgm:dir/>
          <dgm:animOne val="branch"/>
          <dgm:animLvl val="lvl"/>
        </dgm:presLayoutVars>
      </dgm:prSet>
      <dgm:spPr/>
      <dgm:t>
        <a:bodyPr/>
        <a:lstStyle/>
        <a:p>
          <a:endParaRPr lang="en-US"/>
        </a:p>
      </dgm:t>
    </dgm:pt>
    <dgm:pt modelId="{EB2A1128-F923-42E4-B43E-17BEA860043F}" type="pres">
      <dgm:prSet presAssocID="{C75ABE10-251E-42BB-AC07-C2904AE41020}" presName="thickLine" presStyleLbl="alignNode1" presStyleIdx="0" presStyleCnt="4"/>
      <dgm:spPr/>
    </dgm:pt>
    <dgm:pt modelId="{4162DDF0-8C75-4E7C-86D1-501827766C9A}" type="pres">
      <dgm:prSet presAssocID="{C75ABE10-251E-42BB-AC07-C2904AE41020}" presName="horz1" presStyleCnt="0"/>
      <dgm:spPr/>
    </dgm:pt>
    <dgm:pt modelId="{8D0EA245-BF19-42CD-8D0C-4EA524835376}" type="pres">
      <dgm:prSet presAssocID="{C75ABE10-251E-42BB-AC07-C2904AE41020}" presName="tx1" presStyleLbl="revTx" presStyleIdx="0" presStyleCnt="4"/>
      <dgm:spPr/>
      <dgm:t>
        <a:bodyPr/>
        <a:lstStyle/>
        <a:p>
          <a:endParaRPr lang="en-US"/>
        </a:p>
      </dgm:t>
    </dgm:pt>
    <dgm:pt modelId="{4A851FBB-D6F4-4FFD-8C06-927A6E16F588}" type="pres">
      <dgm:prSet presAssocID="{C75ABE10-251E-42BB-AC07-C2904AE41020}" presName="vert1" presStyleCnt="0"/>
      <dgm:spPr/>
    </dgm:pt>
    <dgm:pt modelId="{1C6E2743-1047-4F3E-82DD-506F5D3C4DC2}" type="pres">
      <dgm:prSet presAssocID="{A65D9E41-F252-4BF9-B7CD-2D1583783E39}" presName="thickLine" presStyleLbl="alignNode1" presStyleIdx="1" presStyleCnt="4"/>
      <dgm:spPr/>
    </dgm:pt>
    <dgm:pt modelId="{3A51B924-AAB0-4DD5-9368-FB8951984E97}" type="pres">
      <dgm:prSet presAssocID="{A65D9E41-F252-4BF9-B7CD-2D1583783E39}" presName="horz1" presStyleCnt="0"/>
      <dgm:spPr/>
    </dgm:pt>
    <dgm:pt modelId="{19537651-5998-46ED-A088-CA2D3B12C73F}" type="pres">
      <dgm:prSet presAssocID="{A65D9E41-F252-4BF9-B7CD-2D1583783E39}" presName="tx1" presStyleLbl="revTx" presStyleIdx="1" presStyleCnt="4"/>
      <dgm:spPr/>
      <dgm:t>
        <a:bodyPr/>
        <a:lstStyle/>
        <a:p>
          <a:endParaRPr lang="en-US"/>
        </a:p>
      </dgm:t>
    </dgm:pt>
    <dgm:pt modelId="{D280E2C1-65DB-4CF1-95BD-2AE6BAFEE6F2}" type="pres">
      <dgm:prSet presAssocID="{A65D9E41-F252-4BF9-B7CD-2D1583783E39}" presName="vert1" presStyleCnt="0"/>
      <dgm:spPr/>
    </dgm:pt>
    <dgm:pt modelId="{2AD1033E-05A2-43F5-860C-74FD48B0E9E7}" type="pres">
      <dgm:prSet presAssocID="{819D40F2-A6F5-4360-9476-8E354D023D7A}" presName="thickLine" presStyleLbl="alignNode1" presStyleIdx="2" presStyleCnt="4"/>
      <dgm:spPr/>
    </dgm:pt>
    <dgm:pt modelId="{BA1EB022-48C8-4FB0-9FFC-D2F8010A485F}" type="pres">
      <dgm:prSet presAssocID="{819D40F2-A6F5-4360-9476-8E354D023D7A}" presName="horz1" presStyleCnt="0"/>
      <dgm:spPr/>
    </dgm:pt>
    <dgm:pt modelId="{CC0A6203-00ED-49E8-8F66-4C54BB7CE6DF}" type="pres">
      <dgm:prSet presAssocID="{819D40F2-A6F5-4360-9476-8E354D023D7A}" presName="tx1" presStyleLbl="revTx" presStyleIdx="2" presStyleCnt="4"/>
      <dgm:spPr/>
      <dgm:t>
        <a:bodyPr/>
        <a:lstStyle/>
        <a:p>
          <a:endParaRPr lang="en-US"/>
        </a:p>
      </dgm:t>
    </dgm:pt>
    <dgm:pt modelId="{22D42C29-D8B9-4C2A-9A31-FE261D318751}" type="pres">
      <dgm:prSet presAssocID="{819D40F2-A6F5-4360-9476-8E354D023D7A}" presName="vert1" presStyleCnt="0"/>
      <dgm:spPr/>
    </dgm:pt>
    <dgm:pt modelId="{804C36E0-AC97-416C-95C9-5012A4676A98}" type="pres">
      <dgm:prSet presAssocID="{C796805C-7AEF-4FB7-8FB0-D2A8D0236F90}" presName="thickLine" presStyleLbl="alignNode1" presStyleIdx="3" presStyleCnt="4"/>
      <dgm:spPr/>
    </dgm:pt>
    <dgm:pt modelId="{17B00579-6F72-448A-8C84-CF8A50B8EE41}" type="pres">
      <dgm:prSet presAssocID="{C796805C-7AEF-4FB7-8FB0-D2A8D0236F90}" presName="horz1" presStyleCnt="0"/>
      <dgm:spPr/>
    </dgm:pt>
    <dgm:pt modelId="{9A4997AA-78DD-47AB-B979-20190CCBCB1A}" type="pres">
      <dgm:prSet presAssocID="{C796805C-7AEF-4FB7-8FB0-D2A8D0236F90}" presName="tx1" presStyleLbl="revTx" presStyleIdx="3" presStyleCnt="4"/>
      <dgm:spPr/>
      <dgm:t>
        <a:bodyPr/>
        <a:lstStyle/>
        <a:p>
          <a:endParaRPr lang="en-US"/>
        </a:p>
      </dgm:t>
    </dgm:pt>
    <dgm:pt modelId="{5BBC9E33-CDF8-453E-BB03-42F6F3FC5932}" type="pres">
      <dgm:prSet presAssocID="{C796805C-7AEF-4FB7-8FB0-D2A8D0236F90}" presName="vert1" presStyleCnt="0"/>
      <dgm:spPr/>
    </dgm:pt>
  </dgm:ptLst>
  <dgm:cxnLst>
    <dgm:cxn modelId="{F1FF805B-D49B-49E4-95F2-F8CFE7563038}" srcId="{01C5BD28-7359-4388-8AC6-E47521AD4FDF}" destId="{C75ABE10-251E-42BB-AC07-C2904AE41020}" srcOrd="0" destOrd="0" parTransId="{3C05127D-0DCE-4406-A4F1-4C8CFE583CFC}" sibTransId="{035A0045-150E-42B0-9DCD-9A7D159637E2}"/>
    <dgm:cxn modelId="{6E03C33B-8750-428F-9435-F3A94E6D09C1}" type="presOf" srcId="{C75ABE10-251E-42BB-AC07-C2904AE41020}" destId="{8D0EA245-BF19-42CD-8D0C-4EA524835376}" srcOrd="0" destOrd="0" presId="urn:microsoft.com/office/officeart/2008/layout/LinedList"/>
    <dgm:cxn modelId="{895B0592-AF7F-43D7-A39F-CA5F14B20D8C}" type="presOf" srcId="{C796805C-7AEF-4FB7-8FB0-D2A8D0236F90}" destId="{9A4997AA-78DD-47AB-B979-20190CCBCB1A}" srcOrd="0" destOrd="0" presId="urn:microsoft.com/office/officeart/2008/layout/LinedList"/>
    <dgm:cxn modelId="{4ED1DA6E-9EE4-4047-8649-086F5BEEF2E7}" type="presOf" srcId="{819D40F2-A6F5-4360-9476-8E354D023D7A}" destId="{CC0A6203-00ED-49E8-8F66-4C54BB7CE6DF}" srcOrd="0" destOrd="0" presId="urn:microsoft.com/office/officeart/2008/layout/LinedList"/>
    <dgm:cxn modelId="{CFD26A3A-6E04-4E92-BDFD-B2FC42A4FF20}" srcId="{01C5BD28-7359-4388-8AC6-E47521AD4FDF}" destId="{A65D9E41-F252-4BF9-B7CD-2D1583783E39}" srcOrd="1" destOrd="0" parTransId="{0BFC2325-DF76-4659-9CA7-3E42439E1DDB}" sibTransId="{2F29DB70-142E-4043-B5B5-38B7C783F091}"/>
    <dgm:cxn modelId="{70D30D63-340D-425D-AF26-66A85773BC4C}" type="presOf" srcId="{01C5BD28-7359-4388-8AC6-E47521AD4FDF}" destId="{EEC51C10-7CD4-40D4-BDE0-079BF3DAF76E}" srcOrd="0" destOrd="0" presId="urn:microsoft.com/office/officeart/2008/layout/LinedList"/>
    <dgm:cxn modelId="{28675715-BBE2-4731-BBCC-553D37B6D079}" srcId="{01C5BD28-7359-4388-8AC6-E47521AD4FDF}" destId="{C796805C-7AEF-4FB7-8FB0-D2A8D0236F90}" srcOrd="3" destOrd="0" parTransId="{151D82E6-BE57-4885-BDAE-C68A99DC3C80}" sibTransId="{BC446ED5-408B-48C1-B830-85F67BB7B82C}"/>
    <dgm:cxn modelId="{AE16F2C3-82BF-4E7E-BBA8-B2C5A4491FB3}" type="presOf" srcId="{A65D9E41-F252-4BF9-B7CD-2D1583783E39}" destId="{19537651-5998-46ED-A088-CA2D3B12C73F}" srcOrd="0" destOrd="0" presId="urn:microsoft.com/office/officeart/2008/layout/LinedList"/>
    <dgm:cxn modelId="{5E2C836A-648F-45F3-A306-4043DE606BBF}" srcId="{01C5BD28-7359-4388-8AC6-E47521AD4FDF}" destId="{819D40F2-A6F5-4360-9476-8E354D023D7A}" srcOrd="2" destOrd="0" parTransId="{34B3ECDB-7AD7-43F5-A489-5ECABA1B7769}" sibTransId="{4D2E1DA8-0515-4B4B-9C49-C0EA42FEA964}"/>
    <dgm:cxn modelId="{FCEC4189-4337-48E4-AFC7-5DDDF8B9A98E}" type="presParOf" srcId="{EEC51C10-7CD4-40D4-BDE0-079BF3DAF76E}" destId="{EB2A1128-F923-42E4-B43E-17BEA860043F}" srcOrd="0" destOrd="0" presId="urn:microsoft.com/office/officeart/2008/layout/LinedList"/>
    <dgm:cxn modelId="{0FDC39FA-FB35-48E9-8D06-956719BA4FCB}" type="presParOf" srcId="{EEC51C10-7CD4-40D4-BDE0-079BF3DAF76E}" destId="{4162DDF0-8C75-4E7C-86D1-501827766C9A}" srcOrd="1" destOrd="0" presId="urn:microsoft.com/office/officeart/2008/layout/LinedList"/>
    <dgm:cxn modelId="{36A4E899-253F-4A05-9265-975EACF43429}" type="presParOf" srcId="{4162DDF0-8C75-4E7C-86D1-501827766C9A}" destId="{8D0EA245-BF19-42CD-8D0C-4EA524835376}" srcOrd="0" destOrd="0" presId="urn:microsoft.com/office/officeart/2008/layout/LinedList"/>
    <dgm:cxn modelId="{74719227-8EFD-41DD-83B7-91B669731BAD}" type="presParOf" srcId="{4162DDF0-8C75-4E7C-86D1-501827766C9A}" destId="{4A851FBB-D6F4-4FFD-8C06-927A6E16F588}" srcOrd="1" destOrd="0" presId="urn:microsoft.com/office/officeart/2008/layout/LinedList"/>
    <dgm:cxn modelId="{A21E15C1-D413-4B78-8623-8B255D487C0F}" type="presParOf" srcId="{EEC51C10-7CD4-40D4-BDE0-079BF3DAF76E}" destId="{1C6E2743-1047-4F3E-82DD-506F5D3C4DC2}" srcOrd="2" destOrd="0" presId="urn:microsoft.com/office/officeart/2008/layout/LinedList"/>
    <dgm:cxn modelId="{F21E3CF0-7AF9-4F88-B5A5-5A1EE2E1710E}" type="presParOf" srcId="{EEC51C10-7CD4-40D4-BDE0-079BF3DAF76E}" destId="{3A51B924-AAB0-4DD5-9368-FB8951984E97}" srcOrd="3" destOrd="0" presId="urn:microsoft.com/office/officeart/2008/layout/LinedList"/>
    <dgm:cxn modelId="{C6BF08C9-62C4-48D0-B19B-4B712B635C0D}" type="presParOf" srcId="{3A51B924-AAB0-4DD5-9368-FB8951984E97}" destId="{19537651-5998-46ED-A088-CA2D3B12C73F}" srcOrd="0" destOrd="0" presId="urn:microsoft.com/office/officeart/2008/layout/LinedList"/>
    <dgm:cxn modelId="{B54F24BB-8E26-47E9-8109-09C86AA839BF}" type="presParOf" srcId="{3A51B924-AAB0-4DD5-9368-FB8951984E97}" destId="{D280E2C1-65DB-4CF1-95BD-2AE6BAFEE6F2}" srcOrd="1" destOrd="0" presId="urn:microsoft.com/office/officeart/2008/layout/LinedList"/>
    <dgm:cxn modelId="{E11E7543-71AF-4948-B00A-8CBE75A693E1}" type="presParOf" srcId="{EEC51C10-7CD4-40D4-BDE0-079BF3DAF76E}" destId="{2AD1033E-05A2-43F5-860C-74FD48B0E9E7}" srcOrd="4" destOrd="0" presId="urn:microsoft.com/office/officeart/2008/layout/LinedList"/>
    <dgm:cxn modelId="{0246C9B9-8609-432A-AAF2-2F7C664CC81D}" type="presParOf" srcId="{EEC51C10-7CD4-40D4-BDE0-079BF3DAF76E}" destId="{BA1EB022-48C8-4FB0-9FFC-D2F8010A485F}" srcOrd="5" destOrd="0" presId="urn:microsoft.com/office/officeart/2008/layout/LinedList"/>
    <dgm:cxn modelId="{34C2CAEC-6E0F-4A83-8746-E70571E347B8}" type="presParOf" srcId="{BA1EB022-48C8-4FB0-9FFC-D2F8010A485F}" destId="{CC0A6203-00ED-49E8-8F66-4C54BB7CE6DF}" srcOrd="0" destOrd="0" presId="urn:microsoft.com/office/officeart/2008/layout/LinedList"/>
    <dgm:cxn modelId="{076AF46C-CAAB-4EDE-9454-28696F47AC9B}" type="presParOf" srcId="{BA1EB022-48C8-4FB0-9FFC-D2F8010A485F}" destId="{22D42C29-D8B9-4C2A-9A31-FE261D318751}" srcOrd="1" destOrd="0" presId="urn:microsoft.com/office/officeart/2008/layout/LinedList"/>
    <dgm:cxn modelId="{FE420D38-99E5-431E-82F5-9E074F9C3080}" type="presParOf" srcId="{EEC51C10-7CD4-40D4-BDE0-079BF3DAF76E}" destId="{804C36E0-AC97-416C-95C9-5012A4676A98}" srcOrd="6" destOrd="0" presId="urn:microsoft.com/office/officeart/2008/layout/LinedList"/>
    <dgm:cxn modelId="{D381B5AD-AB88-4668-8019-7CA64ED13F1D}" type="presParOf" srcId="{EEC51C10-7CD4-40D4-BDE0-079BF3DAF76E}" destId="{17B00579-6F72-448A-8C84-CF8A50B8EE41}" srcOrd="7" destOrd="0" presId="urn:microsoft.com/office/officeart/2008/layout/LinedList"/>
    <dgm:cxn modelId="{F43C6CD9-ADF3-41F9-8ECE-8524EAFEA02A}" type="presParOf" srcId="{17B00579-6F72-448A-8C84-CF8A50B8EE41}" destId="{9A4997AA-78DD-47AB-B979-20190CCBCB1A}" srcOrd="0" destOrd="0" presId="urn:microsoft.com/office/officeart/2008/layout/LinedList"/>
    <dgm:cxn modelId="{F959D922-D133-4B64-B798-4FC749DD420B}" type="presParOf" srcId="{17B00579-6F72-448A-8C84-CF8A50B8EE41}" destId="{5BBC9E33-CDF8-453E-BB03-42F6F3FC5932}"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2FAD280-A6A5-49EA-B0B0-88198ADBDF38}" type="doc">
      <dgm:prSet loTypeId="urn:microsoft.com/office/officeart/2005/8/layout/process1" loCatId="process" qsTypeId="urn:microsoft.com/office/officeart/2005/8/quickstyle/simple1" qsCatId="simple" csTypeId="urn:microsoft.com/office/officeart/2005/8/colors/colorful1#1" csCatId="colorful" phldr="1"/>
      <dgm:spPr/>
    </dgm:pt>
    <dgm:pt modelId="{D7C5F195-38F0-4844-B0C1-7C9D04AE9390}">
      <dgm:prSet phldrT="[Text]" custT="1"/>
      <dgm:spPr/>
      <dgm:t>
        <a:bodyPr/>
        <a:lstStyle/>
        <a:p>
          <a:r>
            <a:rPr lang="en-US" sz="2000" b="1" dirty="0" smtClean="0"/>
            <a:t>Create the </a:t>
          </a:r>
          <a:r>
            <a:rPr lang="en-US" sz="2000" b="1" dirty="0" err="1" smtClean="0">
              <a:latin typeface="Courier New" panose="02070309020205020404" pitchFamily="49" charset="0"/>
              <a:cs typeface="Courier New" panose="02070309020205020404" pitchFamily="49" charset="0"/>
            </a:rPr>
            <a:t>PreparedStatement</a:t>
          </a:r>
          <a:r>
            <a:rPr lang="en-US" sz="2000" b="1" dirty="0" smtClean="0">
              <a:latin typeface="Courier New" panose="02070309020205020404" pitchFamily="49" charset="0"/>
              <a:cs typeface="Courier New" panose="02070309020205020404" pitchFamily="49" charset="0"/>
            </a:rPr>
            <a:t> </a:t>
          </a:r>
          <a:r>
            <a:rPr lang="en-US" sz="2000" b="1" dirty="0" smtClean="0"/>
            <a:t>object</a:t>
          </a:r>
          <a:endParaRPr lang="en-US" sz="2000" b="1" dirty="0"/>
        </a:p>
      </dgm:t>
    </dgm:pt>
    <dgm:pt modelId="{55536571-E4C0-4B29-B46E-04EC1799126B}" type="parTrans" cxnId="{8C1240AC-60B8-4082-AA94-174EE6A123BB}">
      <dgm:prSet/>
      <dgm:spPr/>
      <dgm:t>
        <a:bodyPr/>
        <a:lstStyle/>
        <a:p>
          <a:endParaRPr lang="en-US" sz="1200"/>
        </a:p>
      </dgm:t>
    </dgm:pt>
    <dgm:pt modelId="{D68F7EDB-4086-471F-A7F7-3586829A9582}" type="sibTrans" cxnId="{8C1240AC-60B8-4082-AA94-174EE6A123BB}">
      <dgm:prSet custT="1"/>
      <dgm:spPr/>
      <dgm:t>
        <a:bodyPr/>
        <a:lstStyle/>
        <a:p>
          <a:endParaRPr lang="en-US" sz="1200"/>
        </a:p>
      </dgm:t>
    </dgm:pt>
    <dgm:pt modelId="{D4E3FB4B-89D1-419B-B8C4-650B88F3D590}">
      <dgm:prSet phldrT="[Text]" custT="1"/>
      <dgm:spPr/>
      <dgm:t>
        <a:bodyPr/>
        <a:lstStyle/>
        <a:p>
          <a:r>
            <a:rPr lang="en-US" sz="2000" b="1" dirty="0" smtClean="0"/>
            <a:t>Pass the parameters</a:t>
          </a:r>
          <a:endParaRPr lang="en-US" sz="2000" b="1" dirty="0"/>
        </a:p>
      </dgm:t>
    </dgm:pt>
    <dgm:pt modelId="{04E6B243-A7B5-44D9-81D9-F311ACAC23CA}" type="parTrans" cxnId="{643B6896-7615-43DB-BBE7-5F22F5817138}">
      <dgm:prSet/>
      <dgm:spPr/>
      <dgm:t>
        <a:bodyPr/>
        <a:lstStyle/>
        <a:p>
          <a:endParaRPr lang="en-US" sz="1200"/>
        </a:p>
      </dgm:t>
    </dgm:pt>
    <dgm:pt modelId="{1381BF7C-E68B-4A86-98A6-F1DEACFD1DB5}" type="sibTrans" cxnId="{643B6896-7615-43DB-BBE7-5F22F5817138}">
      <dgm:prSet custT="1"/>
      <dgm:spPr/>
      <dgm:t>
        <a:bodyPr/>
        <a:lstStyle/>
        <a:p>
          <a:endParaRPr lang="en-US" sz="1200"/>
        </a:p>
      </dgm:t>
    </dgm:pt>
    <dgm:pt modelId="{8AAC650C-7BB0-4C3F-B2D0-51FD38BE7DA7}">
      <dgm:prSet phldrT="[Text]" custT="1"/>
      <dgm:spPr/>
      <dgm:t>
        <a:bodyPr/>
        <a:lstStyle/>
        <a:p>
          <a:r>
            <a:rPr lang="en-US" sz="2000" b="1" dirty="0" smtClean="0"/>
            <a:t>Execute the parameterized query</a:t>
          </a:r>
          <a:endParaRPr lang="en-US" sz="2000" b="1" dirty="0"/>
        </a:p>
      </dgm:t>
    </dgm:pt>
    <dgm:pt modelId="{3B88935E-B0F3-40E4-B643-AB3EF43AC992}" type="parTrans" cxnId="{00046E2F-7804-4889-A0B6-13134C499934}">
      <dgm:prSet/>
      <dgm:spPr/>
      <dgm:t>
        <a:bodyPr/>
        <a:lstStyle/>
        <a:p>
          <a:endParaRPr lang="en-US" sz="1200"/>
        </a:p>
      </dgm:t>
    </dgm:pt>
    <dgm:pt modelId="{218BBD08-B54A-4101-B8C0-E103946F5D71}" type="sibTrans" cxnId="{00046E2F-7804-4889-A0B6-13134C499934}">
      <dgm:prSet/>
      <dgm:spPr/>
      <dgm:t>
        <a:bodyPr/>
        <a:lstStyle/>
        <a:p>
          <a:endParaRPr lang="en-US" sz="1200"/>
        </a:p>
      </dgm:t>
    </dgm:pt>
    <dgm:pt modelId="{B2C8904A-BE6A-4114-8BAC-081CCBDE89E0}" type="pres">
      <dgm:prSet presAssocID="{92FAD280-A6A5-49EA-B0B0-88198ADBDF38}" presName="Name0" presStyleCnt="0">
        <dgm:presLayoutVars>
          <dgm:dir/>
          <dgm:resizeHandles val="exact"/>
        </dgm:presLayoutVars>
      </dgm:prSet>
      <dgm:spPr/>
    </dgm:pt>
    <dgm:pt modelId="{4401D340-0FA2-4A99-823E-BF649B84BCA5}" type="pres">
      <dgm:prSet presAssocID="{D7C5F195-38F0-4844-B0C1-7C9D04AE9390}" presName="node" presStyleLbl="node1" presStyleIdx="0" presStyleCnt="3" custScaleX="165779">
        <dgm:presLayoutVars>
          <dgm:bulletEnabled val="1"/>
        </dgm:presLayoutVars>
      </dgm:prSet>
      <dgm:spPr/>
      <dgm:t>
        <a:bodyPr/>
        <a:lstStyle/>
        <a:p>
          <a:endParaRPr lang="en-US"/>
        </a:p>
      </dgm:t>
    </dgm:pt>
    <dgm:pt modelId="{EB5C32AB-C600-4535-86F0-6957C5F11D5A}" type="pres">
      <dgm:prSet presAssocID="{D68F7EDB-4086-471F-A7F7-3586829A9582}" presName="sibTrans" presStyleLbl="sibTrans2D1" presStyleIdx="0" presStyleCnt="2"/>
      <dgm:spPr/>
      <dgm:t>
        <a:bodyPr/>
        <a:lstStyle/>
        <a:p>
          <a:endParaRPr lang="en-US"/>
        </a:p>
      </dgm:t>
    </dgm:pt>
    <dgm:pt modelId="{518F8B07-64FA-497B-B6E4-E07C25506B19}" type="pres">
      <dgm:prSet presAssocID="{D68F7EDB-4086-471F-A7F7-3586829A9582}" presName="connectorText" presStyleLbl="sibTrans2D1" presStyleIdx="0" presStyleCnt="2"/>
      <dgm:spPr/>
      <dgm:t>
        <a:bodyPr/>
        <a:lstStyle/>
        <a:p>
          <a:endParaRPr lang="en-US"/>
        </a:p>
      </dgm:t>
    </dgm:pt>
    <dgm:pt modelId="{AC954EC4-82F3-4444-96A4-39F2B1038992}" type="pres">
      <dgm:prSet presAssocID="{D4E3FB4B-89D1-419B-B8C4-650B88F3D590}" presName="node" presStyleLbl="node1" presStyleIdx="1" presStyleCnt="3">
        <dgm:presLayoutVars>
          <dgm:bulletEnabled val="1"/>
        </dgm:presLayoutVars>
      </dgm:prSet>
      <dgm:spPr/>
      <dgm:t>
        <a:bodyPr/>
        <a:lstStyle/>
        <a:p>
          <a:endParaRPr lang="en-US"/>
        </a:p>
      </dgm:t>
    </dgm:pt>
    <dgm:pt modelId="{0BD0F2A8-C36D-4B0E-A46B-5D8F1432E9EC}" type="pres">
      <dgm:prSet presAssocID="{1381BF7C-E68B-4A86-98A6-F1DEACFD1DB5}" presName="sibTrans" presStyleLbl="sibTrans2D1" presStyleIdx="1" presStyleCnt="2"/>
      <dgm:spPr/>
      <dgm:t>
        <a:bodyPr/>
        <a:lstStyle/>
        <a:p>
          <a:endParaRPr lang="en-US"/>
        </a:p>
      </dgm:t>
    </dgm:pt>
    <dgm:pt modelId="{C106E46E-4636-4157-9479-B217E727D9E6}" type="pres">
      <dgm:prSet presAssocID="{1381BF7C-E68B-4A86-98A6-F1DEACFD1DB5}" presName="connectorText" presStyleLbl="sibTrans2D1" presStyleIdx="1" presStyleCnt="2"/>
      <dgm:spPr/>
      <dgm:t>
        <a:bodyPr/>
        <a:lstStyle/>
        <a:p>
          <a:endParaRPr lang="en-US"/>
        </a:p>
      </dgm:t>
    </dgm:pt>
    <dgm:pt modelId="{30D3A9D7-18D9-49D2-B6B1-6B3F295EB120}" type="pres">
      <dgm:prSet presAssocID="{8AAC650C-7BB0-4C3F-B2D0-51FD38BE7DA7}" presName="node" presStyleLbl="node1" presStyleIdx="2" presStyleCnt="3" custScaleY="129864">
        <dgm:presLayoutVars>
          <dgm:bulletEnabled val="1"/>
        </dgm:presLayoutVars>
      </dgm:prSet>
      <dgm:spPr/>
      <dgm:t>
        <a:bodyPr/>
        <a:lstStyle/>
        <a:p>
          <a:endParaRPr lang="en-US"/>
        </a:p>
      </dgm:t>
    </dgm:pt>
  </dgm:ptLst>
  <dgm:cxnLst>
    <dgm:cxn modelId="{664CBD4C-F7D1-4AE8-9247-C85E4B6B6B58}" type="presOf" srcId="{8AAC650C-7BB0-4C3F-B2D0-51FD38BE7DA7}" destId="{30D3A9D7-18D9-49D2-B6B1-6B3F295EB120}" srcOrd="0" destOrd="0" presId="urn:microsoft.com/office/officeart/2005/8/layout/process1"/>
    <dgm:cxn modelId="{57056E7F-A4B1-446C-8868-313EF4A4D20C}" type="presOf" srcId="{D68F7EDB-4086-471F-A7F7-3586829A9582}" destId="{EB5C32AB-C600-4535-86F0-6957C5F11D5A}" srcOrd="0" destOrd="0" presId="urn:microsoft.com/office/officeart/2005/8/layout/process1"/>
    <dgm:cxn modelId="{4F83220E-1D3C-412A-A75B-E17CBDEB3AFC}" type="presOf" srcId="{1381BF7C-E68B-4A86-98A6-F1DEACFD1DB5}" destId="{0BD0F2A8-C36D-4B0E-A46B-5D8F1432E9EC}" srcOrd="0" destOrd="0" presId="urn:microsoft.com/office/officeart/2005/8/layout/process1"/>
    <dgm:cxn modelId="{00046E2F-7804-4889-A0B6-13134C499934}" srcId="{92FAD280-A6A5-49EA-B0B0-88198ADBDF38}" destId="{8AAC650C-7BB0-4C3F-B2D0-51FD38BE7DA7}" srcOrd="2" destOrd="0" parTransId="{3B88935E-B0F3-40E4-B643-AB3EF43AC992}" sibTransId="{218BBD08-B54A-4101-B8C0-E103946F5D71}"/>
    <dgm:cxn modelId="{643B6896-7615-43DB-BBE7-5F22F5817138}" srcId="{92FAD280-A6A5-49EA-B0B0-88198ADBDF38}" destId="{D4E3FB4B-89D1-419B-B8C4-650B88F3D590}" srcOrd="1" destOrd="0" parTransId="{04E6B243-A7B5-44D9-81D9-F311ACAC23CA}" sibTransId="{1381BF7C-E68B-4A86-98A6-F1DEACFD1DB5}"/>
    <dgm:cxn modelId="{B49382BE-C42D-41CB-877E-67C37460B648}" type="presOf" srcId="{D68F7EDB-4086-471F-A7F7-3586829A9582}" destId="{518F8B07-64FA-497B-B6E4-E07C25506B19}" srcOrd="1" destOrd="0" presId="urn:microsoft.com/office/officeart/2005/8/layout/process1"/>
    <dgm:cxn modelId="{B0BA6197-EA08-43DB-BA61-19CD1F38365F}" type="presOf" srcId="{D7C5F195-38F0-4844-B0C1-7C9D04AE9390}" destId="{4401D340-0FA2-4A99-823E-BF649B84BCA5}" srcOrd="0" destOrd="0" presId="urn:microsoft.com/office/officeart/2005/8/layout/process1"/>
    <dgm:cxn modelId="{DEC84849-CBB7-45AC-A31E-E708D78D6CE8}" type="presOf" srcId="{92FAD280-A6A5-49EA-B0B0-88198ADBDF38}" destId="{B2C8904A-BE6A-4114-8BAC-081CCBDE89E0}" srcOrd="0" destOrd="0" presId="urn:microsoft.com/office/officeart/2005/8/layout/process1"/>
    <dgm:cxn modelId="{8C1240AC-60B8-4082-AA94-174EE6A123BB}" srcId="{92FAD280-A6A5-49EA-B0B0-88198ADBDF38}" destId="{D7C5F195-38F0-4844-B0C1-7C9D04AE9390}" srcOrd="0" destOrd="0" parTransId="{55536571-E4C0-4B29-B46E-04EC1799126B}" sibTransId="{D68F7EDB-4086-471F-A7F7-3586829A9582}"/>
    <dgm:cxn modelId="{9B4A1926-056B-4509-8968-F4B049B1C86B}" type="presOf" srcId="{1381BF7C-E68B-4A86-98A6-F1DEACFD1DB5}" destId="{C106E46E-4636-4157-9479-B217E727D9E6}" srcOrd="1" destOrd="0" presId="urn:microsoft.com/office/officeart/2005/8/layout/process1"/>
    <dgm:cxn modelId="{0E5A63CA-9377-4ADD-87F9-62AAAE0A1706}" type="presOf" srcId="{D4E3FB4B-89D1-419B-B8C4-650B88F3D590}" destId="{AC954EC4-82F3-4444-96A4-39F2B1038992}" srcOrd="0" destOrd="0" presId="urn:microsoft.com/office/officeart/2005/8/layout/process1"/>
    <dgm:cxn modelId="{66DB4764-FFFA-40F7-8502-58D2260102F2}" type="presParOf" srcId="{B2C8904A-BE6A-4114-8BAC-081CCBDE89E0}" destId="{4401D340-0FA2-4A99-823E-BF649B84BCA5}" srcOrd="0" destOrd="0" presId="urn:microsoft.com/office/officeart/2005/8/layout/process1"/>
    <dgm:cxn modelId="{CA786F11-AA76-47C3-B323-1FC940B75979}" type="presParOf" srcId="{B2C8904A-BE6A-4114-8BAC-081CCBDE89E0}" destId="{EB5C32AB-C600-4535-86F0-6957C5F11D5A}" srcOrd="1" destOrd="0" presId="urn:microsoft.com/office/officeart/2005/8/layout/process1"/>
    <dgm:cxn modelId="{03575295-7D70-47BC-A869-71CF6C5FB64D}" type="presParOf" srcId="{EB5C32AB-C600-4535-86F0-6957C5F11D5A}" destId="{518F8B07-64FA-497B-B6E4-E07C25506B19}" srcOrd="0" destOrd="0" presId="urn:microsoft.com/office/officeart/2005/8/layout/process1"/>
    <dgm:cxn modelId="{92853724-384F-4BD0-9824-82B4114D472E}" type="presParOf" srcId="{B2C8904A-BE6A-4114-8BAC-081CCBDE89E0}" destId="{AC954EC4-82F3-4444-96A4-39F2B1038992}" srcOrd="2" destOrd="0" presId="urn:microsoft.com/office/officeart/2005/8/layout/process1"/>
    <dgm:cxn modelId="{78EB2B47-F8B4-4E97-BB09-0F727ECF2CA8}" type="presParOf" srcId="{B2C8904A-BE6A-4114-8BAC-081CCBDE89E0}" destId="{0BD0F2A8-C36D-4B0E-A46B-5D8F1432E9EC}" srcOrd="3" destOrd="0" presId="urn:microsoft.com/office/officeart/2005/8/layout/process1"/>
    <dgm:cxn modelId="{EE81A78D-6B21-4FDD-856F-3D991D17789B}" type="presParOf" srcId="{0BD0F2A8-C36D-4B0E-A46B-5D8F1432E9EC}" destId="{C106E46E-4636-4157-9479-B217E727D9E6}" srcOrd="0" destOrd="0" presId="urn:microsoft.com/office/officeart/2005/8/layout/process1"/>
    <dgm:cxn modelId="{3DE5D5AD-346F-48E5-A7A7-D8D100497296}" type="presParOf" srcId="{B2C8904A-BE6A-4114-8BAC-081CCBDE89E0}" destId="{30D3A9D7-18D9-49D2-B6B1-6B3F295EB120}" srcOrd="4"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66D0BE9-FB58-4AC7-807C-150E64ADA01F}" type="doc">
      <dgm:prSet loTypeId="urn:microsoft.com/office/officeart/2011/layout/TabList" loCatId="list" qsTypeId="urn:microsoft.com/office/officeart/2005/8/quickstyle/simple1" qsCatId="simple" csTypeId="urn:microsoft.com/office/officeart/2005/8/colors/colorful1#2" csCatId="colorful" phldr="1"/>
      <dgm:spPr/>
    </dgm:pt>
    <dgm:pt modelId="{575D620C-3F66-427C-BC91-4A23F280F776}">
      <dgm:prSet phldrT="[Text]" custT="1"/>
      <dgm:spPr/>
      <dgm:t>
        <a:bodyPr/>
        <a:lstStyle/>
        <a:p>
          <a:r>
            <a:rPr lang="en-US" sz="2000" b="1" dirty="0" err="1" smtClean="0">
              <a:latin typeface="Courier New" panose="02070309020205020404" pitchFamily="49" charset="0"/>
              <a:cs typeface="Courier New" panose="02070309020205020404" pitchFamily="49" charset="0"/>
            </a:rPr>
            <a:t>getString</a:t>
          </a:r>
          <a:r>
            <a:rPr lang="en-US" sz="2000" b="1" dirty="0" smtClean="0">
              <a:latin typeface="Courier New" panose="02070309020205020404" pitchFamily="49" charset="0"/>
              <a:cs typeface="Courier New" panose="02070309020205020404" pitchFamily="49" charset="0"/>
            </a:rPr>
            <a:t>()</a:t>
          </a:r>
          <a:endParaRPr lang="en-US" sz="2000" b="1" dirty="0">
            <a:latin typeface="Courier New" panose="02070309020205020404" pitchFamily="49" charset="0"/>
            <a:cs typeface="Courier New" panose="02070309020205020404" pitchFamily="49" charset="0"/>
          </a:endParaRPr>
        </a:p>
      </dgm:t>
    </dgm:pt>
    <dgm:pt modelId="{AF3B29E5-19B0-4BE4-99EB-292684F2B610}" type="parTrans" cxnId="{7A71BCCD-4149-45A6-B246-FCED9ECA8F41}">
      <dgm:prSet/>
      <dgm:spPr/>
      <dgm:t>
        <a:bodyPr/>
        <a:lstStyle/>
        <a:p>
          <a:endParaRPr lang="en-US" sz="2800"/>
        </a:p>
      </dgm:t>
    </dgm:pt>
    <dgm:pt modelId="{9A3A64DA-B27A-418A-8F76-9962D95DD1A5}" type="sibTrans" cxnId="{7A71BCCD-4149-45A6-B246-FCED9ECA8F41}">
      <dgm:prSet/>
      <dgm:spPr/>
      <dgm:t>
        <a:bodyPr/>
        <a:lstStyle/>
        <a:p>
          <a:endParaRPr lang="en-US" sz="2800"/>
        </a:p>
      </dgm:t>
    </dgm:pt>
    <dgm:pt modelId="{C099856A-94E8-427F-AEDF-491DFCC75CEA}">
      <dgm:prSet phldrT="[Text]" custT="1"/>
      <dgm:spPr/>
      <dgm:t>
        <a:bodyPr/>
        <a:lstStyle/>
        <a:p>
          <a:r>
            <a:rPr lang="en-US" sz="2000" b="1" dirty="0" err="1" smtClean="0">
              <a:latin typeface="Courier New" panose="02070309020205020404" pitchFamily="49" charset="0"/>
              <a:cs typeface="Courier New" panose="02070309020205020404" pitchFamily="49" charset="0"/>
            </a:rPr>
            <a:t>getInt</a:t>
          </a:r>
          <a:r>
            <a:rPr lang="en-US" sz="2000" b="1" dirty="0" smtClean="0">
              <a:latin typeface="Courier New" panose="02070309020205020404" pitchFamily="49" charset="0"/>
              <a:cs typeface="Courier New" panose="02070309020205020404" pitchFamily="49" charset="0"/>
            </a:rPr>
            <a:t>()</a:t>
          </a:r>
          <a:endParaRPr lang="en-US" sz="2000" b="1" dirty="0">
            <a:latin typeface="Courier New" panose="02070309020205020404" pitchFamily="49" charset="0"/>
            <a:cs typeface="Courier New" panose="02070309020205020404" pitchFamily="49" charset="0"/>
          </a:endParaRPr>
        </a:p>
      </dgm:t>
    </dgm:pt>
    <dgm:pt modelId="{B2C0727F-2B13-4E12-93E2-321BA17635AA}" type="parTrans" cxnId="{4C311BC4-806D-486C-A049-0AC591CD5040}">
      <dgm:prSet/>
      <dgm:spPr/>
      <dgm:t>
        <a:bodyPr/>
        <a:lstStyle/>
        <a:p>
          <a:endParaRPr lang="en-US" sz="2800"/>
        </a:p>
      </dgm:t>
    </dgm:pt>
    <dgm:pt modelId="{0E9BA4E0-B4B8-4C4A-B53A-5B519321F74E}" type="sibTrans" cxnId="{4C311BC4-806D-486C-A049-0AC591CD5040}">
      <dgm:prSet/>
      <dgm:spPr/>
      <dgm:t>
        <a:bodyPr/>
        <a:lstStyle/>
        <a:p>
          <a:endParaRPr lang="en-US" sz="2800"/>
        </a:p>
      </dgm:t>
    </dgm:pt>
    <dgm:pt modelId="{3FA6FC80-7230-406E-993C-6B73A7FC1C44}">
      <dgm:prSet phldrT="[Text]" custT="1"/>
      <dgm:spPr/>
      <dgm:t>
        <a:bodyPr/>
        <a:lstStyle/>
        <a:p>
          <a:r>
            <a:rPr lang="en-US" sz="2000" b="1" dirty="0" err="1" smtClean="0">
              <a:latin typeface="Courier New" panose="02070309020205020404" pitchFamily="49" charset="0"/>
              <a:cs typeface="Courier New" panose="02070309020205020404" pitchFamily="49" charset="0"/>
            </a:rPr>
            <a:t>getFloat</a:t>
          </a:r>
          <a:r>
            <a:rPr lang="en-US" sz="2000" b="1" dirty="0" smtClean="0">
              <a:latin typeface="Courier New" panose="02070309020205020404" pitchFamily="49" charset="0"/>
              <a:cs typeface="Courier New" panose="02070309020205020404" pitchFamily="49" charset="0"/>
            </a:rPr>
            <a:t>()</a:t>
          </a:r>
          <a:endParaRPr lang="en-US" sz="2000" b="1" dirty="0">
            <a:latin typeface="Courier New" panose="02070309020205020404" pitchFamily="49" charset="0"/>
            <a:cs typeface="Courier New" panose="02070309020205020404" pitchFamily="49" charset="0"/>
          </a:endParaRPr>
        </a:p>
      </dgm:t>
    </dgm:pt>
    <dgm:pt modelId="{F2AA801E-3BFB-4FD8-97B6-4DA83D56C861}" type="parTrans" cxnId="{259C0A6D-B5E9-4FF0-B7DD-99BF64B3A251}">
      <dgm:prSet/>
      <dgm:spPr/>
      <dgm:t>
        <a:bodyPr/>
        <a:lstStyle/>
        <a:p>
          <a:endParaRPr lang="en-US" sz="2800"/>
        </a:p>
      </dgm:t>
    </dgm:pt>
    <dgm:pt modelId="{C16B4199-1AE5-4478-8BC7-47F9A2174494}" type="sibTrans" cxnId="{259C0A6D-B5E9-4FF0-B7DD-99BF64B3A251}">
      <dgm:prSet/>
      <dgm:spPr/>
      <dgm:t>
        <a:bodyPr/>
        <a:lstStyle/>
        <a:p>
          <a:endParaRPr lang="en-US" sz="2800"/>
        </a:p>
      </dgm:t>
    </dgm:pt>
    <dgm:pt modelId="{7A435932-FD1D-4D6C-AA8F-581387B3F5E1}">
      <dgm:prSet phldrT="[Text]" custT="1"/>
      <dgm:spPr/>
      <dgm:t>
        <a:bodyPr/>
        <a:lstStyle/>
        <a:p>
          <a:r>
            <a:rPr lang="en-US" sz="2000" b="1" dirty="0" err="1" smtClean="0">
              <a:latin typeface="Courier New" panose="02070309020205020404" pitchFamily="49" charset="0"/>
              <a:cs typeface="Courier New" panose="02070309020205020404" pitchFamily="49" charset="0"/>
            </a:rPr>
            <a:t>getObject</a:t>
          </a:r>
          <a:r>
            <a:rPr lang="en-US" sz="2000" b="1" dirty="0" smtClean="0">
              <a:latin typeface="Courier New" panose="02070309020205020404" pitchFamily="49" charset="0"/>
              <a:cs typeface="Courier New" panose="02070309020205020404" pitchFamily="49" charset="0"/>
            </a:rPr>
            <a:t>()</a:t>
          </a:r>
          <a:endParaRPr lang="en-US" sz="2000" b="1" dirty="0">
            <a:latin typeface="Courier New" panose="02070309020205020404" pitchFamily="49" charset="0"/>
            <a:cs typeface="Courier New" panose="02070309020205020404" pitchFamily="49" charset="0"/>
          </a:endParaRPr>
        </a:p>
      </dgm:t>
    </dgm:pt>
    <dgm:pt modelId="{5158DCFC-6324-4E3F-82BC-CE7C2E5821D8}" type="parTrans" cxnId="{722B8908-D7C8-4B0B-83BB-DA00A5D02FC9}">
      <dgm:prSet/>
      <dgm:spPr/>
      <dgm:t>
        <a:bodyPr/>
        <a:lstStyle/>
        <a:p>
          <a:endParaRPr lang="en-US" sz="2800"/>
        </a:p>
      </dgm:t>
    </dgm:pt>
    <dgm:pt modelId="{5F6E7FDE-143F-41E0-8744-5A676CC451B4}" type="sibTrans" cxnId="{722B8908-D7C8-4B0B-83BB-DA00A5D02FC9}">
      <dgm:prSet/>
      <dgm:spPr/>
      <dgm:t>
        <a:bodyPr/>
        <a:lstStyle/>
        <a:p>
          <a:endParaRPr lang="en-US" sz="2800"/>
        </a:p>
      </dgm:t>
    </dgm:pt>
    <dgm:pt modelId="{ED1D0C2D-6C2D-4AEB-BEE8-F6A04833602F}">
      <dgm:prSet phldrT="[Text]" custT="1"/>
      <dgm:spPr/>
      <dgm:t>
        <a:bodyPr/>
        <a:lstStyle/>
        <a:p>
          <a:r>
            <a:rPr lang="en-GB" sz="2000" dirty="0" smtClean="0">
              <a:latin typeface="Calibri" panose="020F0502020204030204" pitchFamily="34" charset="0"/>
              <a:cs typeface="Courier New" panose="02070309020205020404" pitchFamily="49" charset="0"/>
            </a:rPr>
            <a:t>Is used for retrieving a string value (SQL type VARCHAR) and assigning into Java </a:t>
          </a:r>
          <a:r>
            <a:rPr lang="en-GB" sz="2000" dirty="0" smtClean="0">
              <a:latin typeface="Courier New" panose="02070309020205020404" pitchFamily="49" charset="0"/>
              <a:cs typeface="Courier New" panose="02070309020205020404" pitchFamily="49" charset="0"/>
            </a:rPr>
            <a:t>String</a:t>
          </a:r>
          <a:r>
            <a:rPr lang="en-GB" sz="2000" dirty="0" smtClean="0">
              <a:latin typeface="Calibri" panose="020F0502020204030204" pitchFamily="34" charset="0"/>
              <a:cs typeface="Courier New" panose="02070309020205020404" pitchFamily="49" charset="0"/>
            </a:rPr>
            <a:t> object.</a:t>
          </a:r>
          <a:endParaRPr lang="en-US" sz="2000" dirty="0">
            <a:latin typeface="Calibri" panose="020F0502020204030204" pitchFamily="34" charset="0"/>
            <a:cs typeface="Courier New" panose="02070309020205020404" pitchFamily="49" charset="0"/>
          </a:endParaRPr>
        </a:p>
      </dgm:t>
    </dgm:pt>
    <dgm:pt modelId="{85B3144B-6759-4DDA-B9B0-F76E817B3335}" type="parTrans" cxnId="{1930A7F0-84E3-46FB-8C6F-14B430071730}">
      <dgm:prSet/>
      <dgm:spPr/>
      <dgm:t>
        <a:bodyPr/>
        <a:lstStyle/>
        <a:p>
          <a:endParaRPr lang="en-US"/>
        </a:p>
      </dgm:t>
    </dgm:pt>
    <dgm:pt modelId="{39D5AD42-6530-4E70-96BF-4633D223DD39}" type="sibTrans" cxnId="{1930A7F0-84E3-46FB-8C6F-14B430071730}">
      <dgm:prSet/>
      <dgm:spPr/>
      <dgm:t>
        <a:bodyPr/>
        <a:lstStyle/>
        <a:p>
          <a:endParaRPr lang="en-US"/>
        </a:p>
      </dgm:t>
    </dgm:pt>
    <dgm:pt modelId="{A654CDF9-D805-48B4-81D6-96F8CF642C6C}">
      <dgm:prSet phldrT="[Text]" custT="1"/>
      <dgm:spPr/>
      <dgm:t>
        <a:bodyPr/>
        <a:lstStyle/>
        <a:p>
          <a:r>
            <a:rPr lang="en-GB" sz="2000" dirty="0" smtClean="0">
              <a:latin typeface="Calibri" panose="020F0502020204030204" pitchFamily="34" charset="0"/>
              <a:cs typeface="Courier New" panose="02070309020205020404" pitchFamily="49" charset="0"/>
            </a:rPr>
            <a:t>Is used for retrieving an integer value from the current row and assigning into a Java integer variable.</a:t>
          </a:r>
          <a:endParaRPr lang="en-US" sz="2000" dirty="0">
            <a:latin typeface="Calibri" panose="020F0502020204030204" pitchFamily="34" charset="0"/>
            <a:cs typeface="Courier New" panose="02070309020205020404" pitchFamily="49" charset="0"/>
          </a:endParaRPr>
        </a:p>
      </dgm:t>
    </dgm:pt>
    <dgm:pt modelId="{142180A8-AB46-454F-B8DE-4A40A89C69FA}" type="parTrans" cxnId="{ACEA46AE-35F9-4B3D-A412-7F597999825E}">
      <dgm:prSet/>
      <dgm:spPr/>
      <dgm:t>
        <a:bodyPr/>
        <a:lstStyle/>
        <a:p>
          <a:endParaRPr lang="en-US"/>
        </a:p>
      </dgm:t>
    </dgm:pt>
    <dgm:pt modelId="{5026DCE3-8215-42A7-9D4E-4EDCA1D864FB}" type="sibTrans" cxnId="{ACEA46AE-35F9-4B3D-A412-7F597999825E}">
      <dgm:prSet/>
      <dgm:spPr/>
      <dgm:t>
        <a:bodyPr/>
        <a:lstStyle/>
        <a:p>
          <a:endParaRPr lang="en-US"/>
        </a:p>
      </dgm:t>
    </dgm:pt>
    <dgm:pt modelId="{B1A8958A-1DF5-46AD-880C-A1F9E9B1C532}">
      <dgm:prSet phldrT="[Text]" custT="1"/>
      <dgm:spPr/>
      <dgm:t>
        <a:bodyPr/>
        <a:lstStyle/>
        <a:p>
          <a:r>
            <a:rPr lang="en-GB" sz="2000" dirty="0" smtClean="0">
              <a:latin typeface="Calibri" panose="020F0502020204030204" pitchFamily="34" charset="0"/>
              <a:cs typeface="Courier New" panose="02070309020205020404" pitchFamily="49" charset="0"/>
            </a:rPr>
            <a:t>Is used for retrieving a float value from a current row and assigning into a Java float variable.</a:t>
          </a:r>
          <a:endParaRPr lang="en-US" sz="2000" dirty="0">
            <a:latin typeface="Calibri" panose="020F0502020204030204" pitchFamily="34" charset="0"/>
            <a:cs typeface="Courier New" panose="02070309020205020404" pitchFamily="49" charset="0"/>
          </a:endParaRPr>
        </a:p>
      </dgm:t>
    </dgm:pt>
    <dgm:pt modelId="{DF00A49A-CFB2-488A-AD1A-B6815B155457}" type="parTrans" cxnId="{3BB4EBCD-F1A0-477D-9BF4-E756CE6BD523}">
      <dgm:prSet/>
      <dgm:spPr/>
      <dgm:t>
        <a:bodyPr/>
        <a:lstStyle/>
        <a:p>
          <a:endParaRPr lang="en-US"/>
        </a:p>
      </dgm:t>
    </dgm:pt>
    <dgm:pt modelId="{A69FCFE4-4EA6-43F0-BADD-C21616DCBEAC}" type="sibTrans" cxnId="{3BB4EBCD-F1A0-477D-9BF4-E756CE6BD523}">
      <dgm:prSet/>
      <dgm:spPr/>
      <dgm:t>
        <a:bodyPr/>
        <a:lstStyle/>
        <a:p>
          <a:endParaRPr lang="en-US"/>
        </a:p>
      </dgm:t>
    </dgm:pt>
    <dgm:pt modelId="{ABC723A6-C357-4B38-831C-43723EBF2AA0}">
      <dgm:prSet phldrT="[Text]" custT="1"/>
      <dgm:spPr/>
      <dgm:t>
        <a:bodyPr/>
        <a:lstStyle/>
        <a:p>
          <a:r>
            <a:rPr lang="en-GB" sz="2000" dirty="0" smtClean="0">
              <a:latin typeface="Calibri" panose="020F0502020204030204" pitchFamily="34" charset="0"/>
              <a:cs typeface="Courier New" panose="02070309020205020404" pitchFamily="49" charset="0"/>
            </a:rPr>
            <a:t>Is used for retrieving the value from a current row as an object and assigning to Object in Java programming language.</a:t>
          </a:r>
          <a:endParaRPr lang="en-US" sz="2000" dirty="0">
            <a:latin typeface="Calibri" panose="020F0502020204030204" pitchFamily="34" charset="0"/>
            <a:cs typeface="Courier New" panose="02070309020205020404" pitchFamily="49" charset="0"/>
          </a:endParaRPr>
        </a:p>
      </dgm:t>
    </dgm:pt>
    <dgm:pt modelId="{31306F69-30A6-45CF-8FCB-5A0105C35DA6}" type="parTrans" cxnId="{39C360E8-FBC6-4284-88F7-68FF131F507C}">
      <dgm:prSet/>
      <dgm:spPr/>
      <dgm:t>
        <a:bodyPr/>
        <a:lstStyle/>
        <a:p>
          <a:endParaRPr lang="en-US"/>
        </a:p>
      </dgm:t>
    </dgm:pt>
    <dgm:pt modelId="{77247DFB-1651-436D-BB0B-1D8D6384EE8C}" type="sibTrans" cxnId="{39C360E8-FBC6-4284-88F7-68FF131F507C}">
      <dgm:prSet/>
      <dgm:spPr/>
      <dgm:t>
        <a:bodyPr/>
        <a:lstStyle/>
        <a:p>
          <a:endParaRPr lang="en-US"/>
        </a:p>
      </dgm:t>
    </dgm:pt>
    <dgm:pt modelId="{8DDF55B6-EB04-4737-8B32-5BAA79473B0D}" type="pres">
      <dgm:prSet presAssocID="{466D0BE9-FB58-4AC7-807C-150E64ADA01F}" presName="Name0" presStyleCnt="0">
        <dgm:presLayoutVars>
          <dgm:chMax/>
          <dgm:chPref val="3"/>
          <dgm:dir/>
          <dgm:animOne val="branch"/>
          <dgm:animLvl val="lvl"/>
        </dgm:presLayoutVars>
      </dgm:prSet>
      <dgm:spPr/>
    </dgm:pt>
    <dgm:pt modelId="{87E58794-CDB7-477E-9218-D7CF83B448F7}" type="pres">
      <dgm:prSet presAssocID="{575D620C-3F66-427C-BC91-4A23F280F776}" presName="composite" presStyleCnt="0"/>
      <dgm:spPr/>
    </dgm:pt>
    <dgm:pt modelId="{1FF4FD73-1D96-42ED-9791-31C5F9C9A37F}" type="pres">
      <dgm:prSet presAssocID="{575D620C-3F66-427C-BC91-4A23F280F776}" presName="FirstChild" presStyleLbl="revTx" presStyleIdx="0" presStyleCnt="4">
        <dgm:presLayoutVars>
          <dgm:chMax val="0"/>
          <dgm:chPref val="0"/>
          <dgm:bulletEnabled val="1"/>
        </dgm:presLayoutVars>
      </dgm:prSet>
      <dgm:spPr/>
      <dgm:t>
        <a:bodyPr/>
        <a:lstStyle/>
        <a:p>
          <a:endParaRPr lang="en-US"/>
        </a:p>
      </dgm:t>
    </dgm:pt>
    <dgm:pt modelId="{E724A705-96CC-41FE-8765-FAAA0C808189}" type="pres">
      <dgm:prSet presAssocID="{575D620C-3F66-427C-BC91-4A23F280F776}" presName="Parent" presStyleLbl="alignNode1" presStyleIdx="0" presStyleCnt="4">
        <dgm:presLayoutVars>
          <dgm:chMax val="3"/>
          <dgm:chPref val="3"/>
          <dgm:bulletEnabled val="1"/>
        </dgm:presLayoutVars>
      </dgm:prSet>
      <dgm:spPr/>
      <dgm:t>
        <a:bodyPr/>
        <a:lstStyle/>
        <a:p>
          <a:endParaRPr lang="en-US"/>
        </a:p>
      </dgm:t>
    </dgm:pt>
    <dgm:pt modelId="{FE3E350A-C62C-472D-A420-87EA11D36F4E}" type="pres">
      <dgm:prSet presAssocID="{575D620C-3F66-427C-BC91-4A23F280F776}" presName="Accent" presStyleLbl="parChTrans1D1" presStyleIdx="0" presStyleCnt="4"/>
      <dgm:spPr/>
    </dgm:pt>
    <dgm:pt modelId="{D9E481FB-A80E-4BB6-9195-A8B3F62D8E4B}" type="pres">
      <dgm:prSet presAssocID="{9A3A64DA-B27A-418A-8F76-9962D95DD1A5}" presName="sibTrans" presStyleCnt="0"/>
      <dgm:spPr/>
    </dgm:pt>
    <dgm:pt modelId="{B93A3378-CB67-41FA-99A6-52F30ABBF86D}" type="pres">
      <dgm:prSet presAssocID="{C099856A-94E8-427F-AEDF-491DFCC75CEA}" presName="composite" presStyleCnt="0"/>
      <dgm:spPr/>
    </dgm:pt>
    <dgm:pt modelId="{5CD59A2C-52EA-4B19-AF2D-A3D57E9B6F66}" type="pres">
      <dgm:prSet presAssocID="{C099856A-94E8-427F-AEDF-491DFCC75CEA}" presName="FirstChild" presStyleLbl="revTx" presStyleIdx="1" presStyleCnt="4">
        <dgm:presLayoutVars>
          <dgm:chMax val="0"/>
          <dgm:chPref val="0"/>
          <dgm:bulletEnabled val="1"/>
        </dgm:presLayoutVars>
      </dgm:prSet>
      <dgm:spPr/>
      <dgm:t>
        <a:bodyPr/>
        <a:lstStyle/>
        <a:p>
          <a:endParaRPr lang="en-US"/>
        </a:p>
      </dgm:t>
    </dgm:pt>
    <dgm:pt modelId="{09AA4ED4-2BEA-4E2C-B3B1-C63582850274}" type="pres">
      <dgm:prSet presAssocID="{C099856A-94E8-427F-AEDF-491DFCC75CEA}" presName="Parent" presStyleLbl="alignNode1" presStyleIdx="1" presStyleCnt="4">
        <dgm:presLayoutVars>
          <dgm:chMax val="3"/>
          <dgm:chPref val="3"/>
          <dgm:bulletEnabled val="1"/>
        </dgm:presLayoutVars>
      </dgm:prSet>
      <dgm:spPr/>
      <dgm:t>
        <a:bodyPr/>
        <a:lstStyle/>
        <a:p>
          <a:endParaRPr lang="en-US"/>
        </a:p>
      </dgm:t>
    </dgm:pt>
    <dgm:pt modelId="{46D4AD56-A742-4BFC-8587-B1E814E0051E}" type="pres">
      <dgm:prSet presAssocID="{C099856A-94E8-427F-AEDF-491DFCC75CEA}" presName="Accent" presStyleLbl="parChTrans1D1" presStyleIdx="1" presStyleCnt="4"/>
      <dgm:spPr/>
    </dgm:pt>
    <dgm:pt modelId="{7B05ED41-45DB-4DB2-BF4E-FDFEB1DA662F}" type="pres">
      <dgm:prSet presAssocID="{0E9BA4E0-B4B8-4C4A-B53A-5B519321F74E}" presName="sibTrans" presStyleCnt="0"/>
      <dgm:spPr/>
    </dgm:pt>
    <dgm:pt modelId="{884B7680-3EFF-4AE6-93AC-7FAF7B87FDA2}" type="pres">
      <dgm:prSet presAssocID="{3FA6FC80-7230-406E-993C-6B73A7FC1C44}" presName="composite" presStyleCnt="0"/>
      <dgm:spPr/>
    </dgm:pt>
    <dgm:pt modelId="{ABFC289C-4219-472C-B323-751D5BBE83E6}" type="pres">
      <dgm:prSet presAssocID="{3FA6FC80-7230-406E-993C-6B73A7FC1C44}" presName="FirstChild" presStyleLbl="revTx" presStyleIdx="2" presStyleCnt="4">
        <dgm:presLayoutVars>
          <dgm:chMax val="0"/>
          <dgm:chPref val="0"/>
          <dgm:bulletEnabled val="1"/>
        </dgm:presLayoutVars>
      </dgm:prSet>
      <dgm:spPr/>
      <dgm:t>
        <a:bodyPr/>
        <a:lstStyle/>
        <a:p>
          <a:endParaRPr lang="en-US"/>
        </a:p>
      </dgm:t>
    </dgm:pt>
    <dgm:pt modelId="{2CFD8250-CB91-4DEC-8B49-D53518E481D9}" type="pres">
      <dgm:prSet presAssocID="{3FA6FC80-7230-406E-993C-6B73A7FC1C44}" presName="Parent" presStyleLbl="alignNode1" presStyleIdx="2" presStyleCnt="4">
        <dgm:presLayoutVars>
          <dgm:chMax val="3"/>
          <dgm:chPref val="3"/>
          <dgm:bulletEnabled val="1"/>
        </dgm:presLayoutVars>
      </dgm:prSet>
      <dgm:spPr/>
      <dgm:t>
        <a:bodyPr/>
        <a:lstStyle/>
        <a:p>
          <a:endParaRPr lang="en-US"/>
        </a:p>
      </dgm:t>
    </dgm:pt>
    <dgm:pt modelId="{17E0CCF2-6D4C-489F-8F1A-ECB4C2CA5503}" type="pres">
      <dgm:prSet presAssocID="{3FA6FC80-7230-406E-993C-6B73A7FC1C44}" presName="Accent" presStyleLbl="parChTrans1D1" presStyleIdx="2" presStyleCnt="4"/>
      <dgm:spPr/>
    </dgm:pt>
    <dgm:pt modelId="{BB2549A2-5506-410F-A67B-A552AE5C360F}" type="pres">
      <dgm:prSet presAssocID="{C16B4199-1AE5-4478-8BC7-47F9A2174494}" presName="sibTrans" presStyleCnt="0"/>
      <dgm:spPr/>
    </dgm:pt>
    <dgm:pt modelId="{2344DBFE-B556-4CA4-902C-0B38A3850E74}" type="pres">
      <dgm:prSet presAssocID="{7A435932-FD1D-4D6C-AA8F-581387B3F5E1}" presName="composite" presStyleCnt="0"/>
      <dgm:spPr/>
    </dgm:pt>
    <dgm:pt modelId="{A81A56F3-E0F5-4DC2-8006-1015C7751A87}" type="pres">
      <dgm:prSet presAssocID="{7A435932-FD1D-4D6C-AA8F-581387B3F5E1}" presName="FirstChild" presStyleLbl="revTx" presStyleIdx="3" presStyleCnt="4">
        <dgm:presLayoutVars>
          <dgm:chMax val="0"/>
          <dgm:chPref val="0"/>
          <dgm:bulletEnabled val="1"/>
        </dgm:presLayoutVars>
      </dgm:prSet>
      <dgm:spPr/>
      <dgm:t>
        <a:bodyPr/>
        <a:lstStyle/>
        <a:p>
          <a:endParaRPr lang="en-US"/>
        </a:p>
      </dgm:t>
    </dgm:pt>
    <dgm:pt modelId="{DDC40613-1BCD-47C4-B9E5-723C24F324F1}" type="pres">
      <dgm:prSet presAssocID="{7A435932-FD1D-4D6C-AA8F-581387B3F5E1}" presName="Parent" presStyleLbl="alignNode1" presStyleIdx="3" presStyleCnt="4">
        <dgm:presLayoutVars>
          <dgm:chMax val="3"/>
          <dgm:chPref val="3"/>
          <dgm:bulletEnabled val="1"/>
        </dgm:presLayoutVars>
      </dgm:prSet>
      <dgm:spPr/>
      <dgm:t>
        <a:bodyPr/>
        <a:lstStyle/>
        <a:p>
          <a:endParaRPr lang="en-US"/>
        </a:p>
      </dgm:t>
    </dgm:pt>
    <dgm:pt modelId="{F33FC2C7-2FFA-4A05-BA49-54C8450EAE1E}" type="pres">
      <dgm:prSet presAssocID="{7A435932-FD1D-4D6C-AA8F-581387B3F5E1}" presName="Accent" presStyleLbl="parChTrans1D1" presStyleIdx="3" presStyleCnt="4"/>
      <dgm:spPr/>
    </dgm:pt>
  </dgm:ptLst>
  <dgm:cxnLst>
    <dgm:cxn modelId="{F47866D6-90EF-4809-9020-6698E960C414}" type="presOf" srcId="{ED1D0C2D-6C2D-4AEB-BEE8-F6A04833602F}" destId="{1FF4FD73-1D96-42ED-9791-31C5F9C9A37F}" srcOrd="0" destOrd="0" presId="urn:microsoft.com/office/officeart/2011/layout/TabList"/>
    <dgm:cxn modelId="{3C51A004-52F0-43E8-AEE1-212ECE0DDA47}" type="presOf" srcId="{B1A8958A-1DF5-46AD-880C-A1F9E9B1C532}" destId="{ABFC289C-4219-472C-B323-751D5BBE83E6}" srcOrd="0" destOrd="0" presId="urn:microsoft.com/office/officeart/2011/layout/TabList"/>
    <dgm:cxn modelId="{012A58ED-98FA-4235-B629-1AC5674C6BC8}" type="presOf" srcId="{3FA6FC80-7230-406E-993C-6B73A7FC1C44}" destId="{2CFD8250-CB91-4DEC-8B49-D53518E481D9}" srcOrd="0" destOrd="0" presId="urn:microsoft.com/office/officeart/2011/layout/TabList"/>
    <dgm:cxn modelId="{FCB61BF2-547E-4965-84D6-6EBBDB60EF75}" type="presOf" srcId="{A654CDF9-D805-48B4-81D6-96F8CF642C6C}" destId="{5CD59A2C-52EA-4B19-AF2D-A3D57E9B6F66}" srcOrd="0" destOrd="0" presId="urn:microsoft.com/office/officeart/2011/layout/TabList"/>
    <dgm:cxn modelId="{39C360E8-FBC6-4284-88F7-68FF131F507C}" srcId="{7A435932-FD1D-4D6C-AA8F-581387B3F5E1}" destId="{ABC723A6-C357-4B38-831C-43723EBF2AA0}" srcOrd="0" destOrd="0" parTransId="{31306F69-30A6-45CF-8FCB-5A0105C35DA6}" sibTransId="{77247DFB-1651-436D-BB0B-1D8D6384EE8C}"/>
    <dgm:cxn modelId="{ACEA46AE-35F9-4B3D-A412-7F597999825E}" srcId="{C099856A-94E8-427F-AEDF-491DFCC75CEA}" destId="{A654CDF9-D805-48B4-81D6-96F8CF642C6C}" srcOrd="0" destOrd="0" parTransId="{142180A8-AB46-454F-B8DE-4A40A89C69FA}" sibTransId="{5026DCE3-8215-42A7-9D4E-4EDCA1D864FB}"/>
    <dgm:cxn modelId="{3BB4EBCD-F1A0-477D-9BF4-E756CE6BD523}" srcId="{3FA6FC80-7230-406E-993C-6B73A7FC1C44}" destId="{B1A8958A-1DF5-46AD-880C-A1F9E9B1C532}" srcOrd="0" destOrd="0" parTransId="{DF00A49A-CFB2-488A-AD1A-B6815B155457}" sibTransId="{A69FCFE4-4EA6-43F0-BADD-C21616DCBEAC}"/>
    <dgm:cxn modelId="{722B8908-D7C8-4B0B-83BB-DA00A5D02FC9}" srcId="{466D0BE9-FB58-4AC7-807C-150E64ADA01F}" destId="{7A435932-FD1D-4D6C-AA8F-581387B3F5E1}" srcOrd="3" destOrd="0" parTransId="{5158DCFC-6324-4E3F-82BC-CE7C2E5821D8}" sibTransId="{5F6E7FDE-143F-41E0-8744-5A676CC451B4}"/>
    <dgm:cxn modelId="{1930A7F0-84E3-46FB-8C6F-14B430071730}" srcId="{575D620C-3F66-427C-BC91-4A23F280F776}" destId="{ED1D0C2D-6C2D-4AEB-BEE8-F6A04833602F}" srcOrd="0" destOrd="0" parTransId="{85B3144B-6759-4DDA-B9B0-F76E817B3335}" sibTransId="{39D5AD42-6530-4E70-96BF-4633D223DD39}"/>
    <dgm:cxn modelId="{53B01319-DF2C-4FFD-88BC-3D5947CFA545}" type="presOf" srcId="{466D0BE9-FB58-4AC7-807C-150E64ADA01F}" destId="{8DDF55B6-EB04-4737-8B32-5BAA79473B0D}" srcOrd="0" destOrd="0" presId="urn:microsoft.com/office/officeart/2011/layout/TabList"/>
    <dgm:cxn modelId="{259C0A6D-B5E9-4FF0-B7DD-99BF64B3A251}" srcId="{466D0BE9-FB58-4AC7-807C-150E64ADA01F}" destId="{3FA6FC80-7230-406E-993C-6B73A7FC1C44}" srcOrd="2" destOrd="0" parTransId="{F2AA801E-3BFB-4FD8-97B6-4DA83D56C861}" sibTransId="{C16B4199-1AE5-4478-8BC7-47F9A2174494}"/>
    <dgm:cxn modelId="{4C311BC4-806D-486C-A049-0AC591CD5040}" srcId="{466D0BE9-FB58-4AC7-807C-150E64ADA01F}" destId="{C099856A-94E8-427F-AEDF-491DFCC75CEA}" srcOrd="1" destOrd="0" parTransId="{B2C0727F-2B13-4E12-93E2-321BA17635AA}" sibTransId="{0E9BA4E0-B4B8-4C4A-B53A-5B519321F74E}"/>
    <dgm:cxn modelId="{CF641D3B-EC3A-4DB2-950F-F25EE8C59C2D}" type="presOf" srcId="{575D620C-3F66-427C-BC91-4A23F280F776}" destId="{E724A705-96CC-41FE-8765-FAAA0C808189}" srcOrd="0" destOrd="0" presId="urn:microsoft.com/office/officeart/2011/layout/TabList"/>
    <dgm:cxn modelId="{4A295D2F-AD7D-44C3-935E-358C7C0D8D54}" type="presOf" srcId="{ABC723A6-C357-4B38-831C-43723EBF2AA0}" destId="{A81A56F3-E0F5-4DC2-8006-1015C7751A87}" srcOrd="0" destOrd="0" presId="urn:microsoft.com/office/officeart/2011/layout/TabList"/>
    <dgm:cxn modelId="{7A71BCCD-4149-45A6-B246-FCED9ECA8F41}" srcId="{466D0BE9-FB58-4AC7-807C-150E64ADA01F}" destId="{575D620C-3F66-427C-BC91-4A23F280F776}" srcOrd="0" destOrd="0" parTransId="{AF3B29E5-19B0-4BE4-99EB-292684F2B610}" sibTransId="{9A3A64DA-B27A-418A-8F76-9962D95DD1A5}"/>
    <dgm:cxn modelId="{22985BE3-0FB2-4ED1-B0A6-7A2FC841D433}" type="presOf" srcId="{C099856A-94E8-427F-AEDF-491DFCC75CEA}" destId="{09AA4ED4-2BEA-4E2C-B3B1-C63582850274}" srcOrd="0" destOrd="0" presId="urn:microsoft.com/office/officeart/2011/layout/TabList"/>
    <dgm:cxn modelId="{948EBE01-758F-4B02-B0B2-CC3CAC4A49B5}" type="presOf" srcId="{7A435932-FD1D-4D6C-AA8F-581387B3F5E1}" destId="{DDC40613-1BCD-47C4-B9E5-723C24F324F1}" srcOrd="0" destOrd="0" presId="urn:microsoft.com/office/officeart/2011/layout/TabList"/>
    <dgm:cxn modelId="{59E1D771-B1EA-48CB-8939-16D9FCF041C0}" type="presParOf" srcId="{8DDF55B6-EB04-4737-8B32-5BAA79473B0D}" destId="{87E58794-CDB7-477E-9218-D7CF83B448F7}" srcOrd="0" destOrd="0" presId="urn:microsoft.com/office/officeart/2011/layout/TabList"/>
    <dgm:cxn modelId="{5F8318F6-F910-4CFE-A56F-600AC7B8344A}" type="presParOf" srcId="{87E58794-CDB7-477E-9218-D7CF83B448F7}" destId="{1FF4FD73-1D96-42ED-9791-31C5F9C9A37F}" srcOrd="0" destOrd="0" presId="urn:microsoft.com/office/officeart/2011/layout/TabList"/>
    <dgm:cxn modelId="{70ED09CF-2001-438F-9E89-7E1CFFB2574F}" type="presParOf" srcId="{87E58794-CDB7-477E-9218-D7CF83B448F7}" destId="{E724A705-96CC-41FE-8765-FAAA0C808189}" srcOrd="1" destOrd="0" presId="urn:microsoft.com/office/officeart/2011/layout/TabList"/>
    <dgm:cxn modelId="{2B9EEED6-6916-4B24-8E8B-4911C771B57E}" type="presParOf" srcId="{87E58794-CDB7-477E-9218-D7CF83B448F7}" destId="{FE3E350A-C62C-472D-A420-87EA11D36F4E}" srcOrd="2" destOrd="0" presId="urn:microsoft.com/office/officeart/2011/layout/TabList"/>
    <dgm:cxn modelId="{592E9BCB-0D07-4C69-BE1D-CFD29941C40C}" type="presParOf" srcId="{8DDF55B6-EB04-4737-8B32-5BAA79473B0D}" destId="{D9E481FB-A80E-4BB6-9195-A8B3F62D8E4B}" srcOrd="1" destOrd="0" presId="urn:microsoft.com/office/officeart/2011/layout/TabList"/>
    <dgm:cxn modelId="{9117B3BE-B838-4DAD-A23A-05B0DF4E753B}" type="presParOf" srcId="{8DDF55B6-EB04-4737-8B32-5BAA79473B0D}" destId="{B93A3378-CB67-41FA-99A6-52F30ABBF86D}" srcOrd="2" destOrd="0" presId="urn:microsoft.com/office/officeart/2011/layout/TabList"/>
    <dgm:cxn modelId="{A11C2555-1824-4ACF-B089-486273CA9043}" type="presParOf" srcId="{B93A3378-CB67-41FA-99A6-52F30ABBF86D}" destId="{5CD59A2C-52EA-4B19-AF2D-A3D57E9B6F66}" srcOrd="0" destOrd="0" presId="urn:microsoft.com/office/officeart/2011/layout/TabList"/>
    <dgm:cxn modelId="{5DF427C3-4E73-4CF5-9EA5-E6F4EC7D2924}" type="presParOf" srcId="{B93A3378-CB67-41FA-99A6-52F30ABBF86D}" destId="{09AA4ED4-2BEA-4E2C-B3B1-C63582850274}" srcOrd="1" destOrd="0" presId="urn:microsoft.com/office/officeart/2011/layout/TabList"/>
    <dgm:cxn modelId="{F3131FCE-0E09-4900-89EF-6A4FBC54058D}" type="presParOf" srcId="{B93A3378-CB67-41FA-99A6-52F30ABBF86D}" destId="{46D4AD56-A742-4BFC-8587-B1E814E0051E}" srcOrd="2" destOrd="0" presId="urn:microsoft.com/office/officeart/2011/layout/TabList"/>
    <dgm:cxn modelId="{31038771-9522-4066-A5AF-17DFB0544C1B}" type="presParOf" srcId="{8DDF55B6-EB04-4737-8B32-5BAA79473B0D}" destId="{7B05ED41-45DB-4DB2-BF4E-FDFEB1DA662F}" srcOrd="3" destOrd="0" presId="urn:microsoft.com/office/officeart/2011/layout/TabList"/>
    <dgm:cxn modelId="{AF19DF6D-9892-42EC-A998-33D5F135B379}" type="presParOf" srcId="{8DDF55B6-EB04-4737-8B32-5BAA79473B0D}" destId="{884B7680-3EFF-4AE6-93AC-7FAF7B87FDA2}" srcOrd="4" destOrd="0" presId="urn:microsoft.com/office/officeart/2011/layout/TabList"/>
    <dgm:cxn modelId="{B5E3B953-4719-49E6-9439-BBEFC7C3F16E}" type="presParOf" srcId="{884B7680-3EFF-4AE6-93AC-7FAF7B87FDA2}" destId="{ABFC289C-4219-472C-B323-751D5BBE83E6}" srcOrd="0" destOrd="0" presId="urn:microsoft.com/office/officeart/2011/layout/TabList"/>
    <dgm:cxn modelId="{232A004E-D13E-447C-A7A6-964D4405911A}" type="presParOf" srcId="{884B7680-3EFF-4AE6-93AC-7FAF7B87FDA2}" destId="{2CFD8250-CB91-4DEC-8B49-D53518E481D9}" srcOrd="1" destOrd="0" presId="urn:microsoft.com/office/officeart/2011/layout/TabList"/>
    <dgm:cxn modelId="{AE93D49B-5009-4A75-A7FB-81FE8754816F}" type="presParOf" srcId="{884B7680-3EFF-4AE6-93AC-7FAF7B87FDA2}" destId="{17E0CCF2-6D4C-489F-8F1A-ECB4C2CA5503}" srcOrd="2" destOrd="0" presId="urn:microsoft.com/office/officeart/2011/layout/TabList"/>
    <dgm:cxn modelId="{698B4293-A75C-4E33-AFED-299008A75CD2}" type="presParOf" srcId="{8DDF55B6-EB04-4737-8B32-5BAA79473B0D}" destId="{BB2549A2-5506-410F-A67B-A552AE5C360F}" srcOrd="5" destOrd="0" presId="urn:microsoft.com/office/officeart/2011/layout/TabList"/>
    <dgm:cxn modelId="{816F4E8C-11E9-445E-99C0-9F283BBF43BC}" type="presParOf" srcId="{8DDF55B6-EB04-4737-8B32-5BAA79473B0D}" destId="{2344DBFE-B556-4CA4-902C-0B38A3850E74}" srcOrd="6" destOrd="0" presId="urn:microsoft.com/office/officeart/2011/layout/TabList"/>
    <dgm:cxn modelId="{27300786-8809-40B7-BB3F-108FD563AE3F}" type="presParOf" srcId="{2344DBFE-B556-4CA4-902C-0B38A3850E74}" destId="{A81A56F3-E0F5-4DC2-8006-1015C7751A87}" srcOrd="0" destOrd="0" presId="urn:microsoft.com/office/officeart/2011/layout/TabList"/>
    <dgm:cxn modelId="{85038D02-55D3-4E2D-8100-EBE1A8A44415}" type="presParOf" srcId="{2344DBFE-B556-4CA4-902C-0B38A3850E74}" destId="{DDC40613-1BCD-47C4-B9E5-723C24F324F1}" srcOrd="1" destOrd="0" presId="urn:microsoft.com/office/officeart/2011/layout/TabList"/>
    <dgm:cxn modelId="{977D2E81-2634-4A22-B4B6-99AAB4910714}" type="presParOf" srcId="{2344DBFE-B556-4CA4-902C-0B38A3850E74}" destId="{F33FC2C7-2FFA-4A05-BA49-54C8450EAE1E}" srcOrd="2" destOrd="0" presId="urn:microsoft.com/office/officeart/2011/layout/Tab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01D340-0FA2-4A99-823E-BF649B84BCA5}">
      <dsp:nvSpPr>
        <dsp:cNvPr id="0" name=""/>
        <dsp:cNvSpPr/>
      </dsp:nvSpPr>
      <dsp:spPr>
        <a:xfrm>
          <a:off x="8407" y="446218"/>
          <a:ext cx="3300736" cy="1195795"/>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b="1" kern="1200" dirty="0" smtClean="0"/>
            <a:t>Create the </a:t>
          </a:r>
          <a:r>
            <a:rPr lang="en-US" sz="2000" b="1" kern="1200" dirty="0" err="1" smtClean="0">
              <a:latin typeface="Courier New" panose="02070309020205020404" pitchFamily="49" charset="0"/>
              <a:cs typeface="Courier New" panose="02070309020205020404" pitchFamily="49" charset="0"/>
            </a:rPr>
            <a:t>PreparedStatement</a:t>
          </a:r>
          <a:r>
            <a:rPr lang="en-US" sz="2000" b="1" kern="1200" dirty="0" smtClean="0">
              <a:latin typeface="Courier New" panose="02070309020205020404" pitchFamily="49" charset="0"/>
              <a:cs typeface="Courier New" panose="02070309020205020404" pitchFamily="49" charset="0"/>
            </a:rPr>
            <a:t> </a:t>
          </a:r>
          <a:r>
            <a:rPr lang="en-US" sz="2000" b="1" kern="1200" dirty="0" smtClean="0"/>
            <a:t>object</a:t>
          </a:r>
          <a:endParaRPr lang="en-US" sz="2000" b="1" kern="1200" dirty="0"/>
        </a:p>
      </dsp:txBody>
      <dsp:txXfrm>
        <a:off x="43431" y="481242"/>
        <a:ext cx="3230688" cy="1125747"/>
      </dsp:txXfrm>
    </dsp:sp>
    <dsp:sp modelId="{EB5C32AB-C600-4535-86F0-6957C5F11D5A}">
      <dsp:nvSpPr>
        <dsp:cNvPr id="0" name=""/>
        <dsp:cNvSpPr/>
      </dsp:nvSpPr>
      <dsp:spPr>
        <a:xfrm>
          <a:off x="3508248" y="797226"/>
          <a:ext cx="422101" cy="493779"/>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533400">
            <a:lnSpc>
              <a:spcPct val="90000"/>
            </a:lnSpc>
            <a:spcBef>
              <a:spcPct val="0"/>
            </a:spcBef>
            <a:spcAft>
              <a:spcPct val="35000"/>
            </a:spcAft>
          </a:pPr>
          <a:endParaRPr lang="en-US" sz="1200" kern="1200"/>
        </a:p>
      </dsp:txBody>
      <dsp:txXfrm>
        <a:off x="3508248" y="895982"/>
        <a:ext cx="295471" cy="296267"/>
      </dsp:txXfrm>
    </dsp:sp>
    <dsp:sp modelId="{AC954EC4-82F3-4444-96A4-39F2B1038992}">
      <dsp:nvSpPr>
        <dsp:cNvPr id="0" name=""/>
        <dsp:cNvSpPr/>
      </dsp:nvSpPr>
      <dsp:spPr>
        <a:xfrm>
          <a:off x="4105562" y="446218"/>
          <a:ext cx="1991046" cy="1195795"/>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b="1" kern="1200" dirty="0" smtClean="0"/>
            <a:t>Pass the parameters</a:t>
          </a:r>
          <a:endParaRPr lang="en-US" sz="2000" b="1" kern="1200" dirty="0"/>
        </a:p>
      </dsp:txBody>
      <dsp:txXfrm>
        <a:off x="4140586" y="481242"/>
        <a:ext cx="1920998" cy="1125747"/>
      </dsp:txXfrm>
    </dsp:sp>
    <dsp:sp modelId="{0BD0F2A8-C36D-4B0E-A46B-5D8F1432E9EC}">
      <dsp:nvSpPr>
        <dsp:cNvPr id="0" name=""/>
        <dsp:cNvSpPr/>
      </dsp:nvSpPr>
      <dsp:spPr>
        <a:xfrm>
          <a:off x="6295712" y="797226"/>
          <a:ext cx="422101" cy="493779"/>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533400">
            <a:lnSpc>
              <a:spcPct val="90000"/>
            </a:lnSpc>
            <a:spcBef>
              <a:spcPct val="0"/>
            </a:spcBef>
            <a:spcAft>
              <a:spcPct val="35000"/>
            </a:spcAft>
          </a:pPr>
          <a:endParaRPr lang="en-US" sz="1200" kern="1200"/>
        </a:p>
      </dsp:txBody>
      <dsp:txXfrm>
        <a:off x="6295712" y="895982"/>
        <a:ext cx="295471" cy="296267"/>
      </dsp:txXfrm>
    </dsp:sp>
    <dsp:sp modelId="{30D3A9D7-18D9-49D2-B6B1-6B3F295EB120}">
      <dsp:nvSpPr>
        <dsp:cNvPr id="0" name=""/>
        <dsp:cNvSpPr/>
      </dsp:nvSpPr>
      <dsp:spPr>
        <a:xfrm>
          <a:off x="6893026" y="267662"/>
          <a:ext cx="1991046" cy="1552907"/>
        </a:xfrm>
        <a:prstGeom prst="roundRect">
          <a:avLst>
            <a:gd name="adj" fmla="val 1000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b="1" kern="1200" dirty="0" smtClean="0"/>
            <a:t>Execute the parameterized query</a:t>
          </a:r>
          <a:endParaRPr lang="en-US" sz="2000" b="1" kern="1200" dirty="0"/>
        </a:p>
      </dsp:txBody>
      <dsp:txXfrm>
        <a:off x="6938509" y="313145"/>
        <a:ext cx="1900080" cy="146194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1/layout/TabList">
  <dgm:title val="Tab List"/>
  <dgm:desc val="Use to show non-sequential or grouped blocks of information. Works well for lists with a small amount of Level 1 text. The first Level 2 displays next to the Level 1 text  and the remaining Level 2 text appears beneath the Level 1 text."/>
  <dgm:catLst>
    <dgm:cat type="list" pri="4500"/>
    <dgm:cat type="officeonline" pri="11000"/>
  </dgm:catLst>
  <dgm:sampData>
    <dgm:dataModel>
      <dgm:ptLst>
        <dgm:pt modelId="0" type="doc"/>
        <dgm:pt modelId="10">
          <dgm:prSet phldr="1"/>
        </dgm:pt>
        <dgm:pt modelId="11">
          <dgm:prSet phldr="1"/>
        </dgm:pt>
        <dgm:pt modelId="12">
          <dgm:prSet phldr="1"/>
        </dgm:pt>
        <dgm:pt modelId="20">
          <dgm:prSet phldr="1"/>
        </dgm:pt>
        <dgm:pt modelId="21">
          <dgm:prSet phldr="1"/>
        </dgm:pt>
        <dgm:pt modelId="22">
          <dgm:prSet phldr="1"/>
        </dgm:pt>
        <dgm:pt modelId="30">
          <dgm:prSet phldr="1"/>
        </dgm:pt>
        <dgm:pt modelId="31">
          <dgm:prSet phldr="1"/>
        </dgm:pt>
        <dgm:pt modelId="32">
          <dgm:prSet phldr="1"/>
        </dgm:pt>
      </dgm:ptLst>
      <dgm:cxnLst>
        <dgm:cxn modelId="40" srcId="0" destId="10" srcOrd="0" destOrd="0"/>
        <dgm:cxn modelId="41" srcId="10" destId="11" srcOrd="0" destOrd="0"/>
        <dgm:cxn modelId="42" srcId="10" destId="12" srcOrd="0" destOrd="0"/>
        <dgm:cxn modelId="50" srcId="0" destId="20" srcOrd="1" destOrd="0"/>
        <dgm:cxn modelId="51" srcId="20" destId="21" srcOrd="1" destOrd="0"/>
        <dgm:cxn modelId="52" srcId="20" destId="22" srcOrd="1" destOrd="0"/>
        <dgm:cxn modelId="60" srcId="0" destId="30" srcOrd="2" destOrd="0"/>
        <dgm:cxn modelId="61" srcId="30" destId="31" srcOrd="2" destOrd="0"/>
        <dgm:cxn modelId="62" srcId="30" destId="32"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dgm:chPref val="3"/>
      <dgm:dir/>
      <dgm:animOne val="branch"/>
      <dgm:animLvl val="lvl"/>
    </dgm:varLst>
    <dgm:alg type="lin">
      <dgm:param type="linDir" val="fromT"/>
    </dgm:alg>
    <dgm:shape xmlns:r="http://schemas.openxmlformats.org/officeDocument/2006/relationships" r:blip="">
      <dgm:adjLst/>
    </dgm:shape>
    <dgm:constrLst>
      <dgm:constr type="w" for="ch" forName="Child" refType="w"/>
      <dgm:constr type="h" for="ch" forName="Child" refType="h" fact="0.6667"/>
      <dgm:constr type="primFontSz" for="des" forName="Parent" op="equ" val="65"/>
      <dgm:constr type="primFontSz" for="des" forName="Child" op="equ" val="65"/>
      <dgm:constr type="primFontSz" for="des" forName="FirstChild" op="equ" val="65"/>
      <dgm:constr type="primFontSz" for="des" forName="Child" refType="primFontSz" refFor="des" refForName="Parent" op="lte"/>
      <dgm:constr type="primFontSz" for="des" forName="FirstChild" refType="primFontSz" refFor="des" refForName="Parent" op="lte"/>
      <dgm:constr type="primFontSz" for="des" forName="Child" refType="primFontSz" refFor="des" refForName="FirstChild" op="lte"/>
      <dgm:constr type="w" for="ch" forName="composite" refType="w"/>
      <dgm:constr type="h" for="ch" forName="composite" refType="h" fact="0.3333"/>
      <dgm:constr type="sp" refType="h" refFor="ch" refForName="composite" op="equ" fact="0.05"/>
      <dgm:constr type="h" for="ch" forName="sibTrans" refType="h" refFor="ch" refForName="composite" op="equ" fact="0.05"/>
      <dgm:constr type="w" for="ch" forName="sibTrans" refType="h" refFor="ch" refForName="sibTrans" op="equ"/>
    </dgm:constrLst>
    <dgm:forEach name="nodesForEach" axis="ch" ptType="node">
      <dgm:layoutNode name="composite">
        <dgm:alg type="composite"/>
        <dgm:shape xmlns:r="http://schemas.openxmlformats.org/officeDocument/2006/relationships" r:blip="">
          <dgm:adjLst/>
        </dgm:shape>
        <dgm:choose name="Name1">
          <dgm:if name="Name2" func="var" arg="dir" op="equ" val="norm">
            <dgm:constrLst>
              <dgm:constr type="l" for="ch" forName="Accent" refType="w" fact="0"/>
              <dgm:constr type="b" for="ch" forName="Accent" refType="h"/>
              <dgm:constr type="w" for="ch" forName="Accent" refType="w"/>
              <dgm:constr type="h" for="ch" forName="Accent" refType="h" fact="0"/>
              <dgm:constr type="l" for="ch" forName="FirstChild" refType="w" fact="0.26"/>
              <dgm:constr type="t" for="ch" forName="FirstChild" refType="h" fact="0"/>
              <dgm:constr type="w" for="ch" forName="FirstChild" refType="w" fact="0.74"/>
              <dgm:constr type="h" for="ch" forName="FirstChild" refType="h"/>
              <dgm:constr type="l" for="ch" forName="Parent" refType="w" fact="0"/>
              <dgm:constr type="t" for="ch" forName="Parent" refType="h" fact="0"/>
              <dgm:constr type="w" for="ch" forName="Parent" refType="w" fact="0.26"/>
              <dgm:constr type="h" for="ch" forName="Parent" refType="h"/>
            </dgm:constrLst>
          </dgm:if>
          <dgm:else name="Name3">
            <dgm:constrLst>
              <dgm:constr type="l" for="ch" forName="Accent" refType="w" fact="0"/>
              <dgm:constr type="b" for="ch" forName="Accent" refType="h"/>
              <dgm:constr type="w" for="ch" forName="Accent" refType="w"/>
              <dgm:constr type="h" for="ch" forName="Accent" refType="h" fact="0"/>
              <dgm:constr type="r" for="ch" forName="FirstChild" refType="w" fact="0.74"/>
              <dgm:constr type="t" for="ch" forName="FirstChild" refType="h" fact="0"/>
              <dgm:constr type="w" for="ch" forName="FirstChild" refType="w" fact="0.74"/>
              <dgm:constr type="h" for="ch" forName="FirstChild" refType="h"/>
              <dgm:constr type="r" for="ch" forName="Parent" refType="w"/>
              <dgm:constr type="t" for="ch" forName="Parent" refType="h" fact="0"/>
              <dgm:constr type="w" for="ch" forName="Parent" refType="w" fact="0.26"/>
              <dgm:constr type="h" for="ch" forName="Parent" refType="h"/>
            </dgm:constrLst>
          </dgm:else>
        </dgm:choose>
        <dgm:layoutNode name="FirstChild" styleLbl="revTx">
          <dgm:varLst>
            <dgm:chMax val="0"/>
            <dgm:chPref val="0"/>
            <dgm:bulletEnabled val="1"/>
          </dgm:varLst>
          <dgm:choose name="Name4">
            <dgm:if name="Name5" func="var" arg="dir" op="equ" val="norm">
              <dgm:alg type="tx">
                <dgm:param type="parTxLTRAlign" val="l"/>
                <dgm:param type="txAnchorVert" val="b"/>
                <dgm:param type="txAnchorVertCh" val="b"/>
                <dgm:param type="parTxRTLAlign" val="l"/>
              </dgm:alg>
            </dgm:if>
            <dgm:else name="Name6">
              <dgm:alg type="tx">
                <dgm:param type="parTxLTRAlign" val="r"/>
                <dgm:param type="shpTxLTRAlignCh" val="r"/>
                <dgm:param type="txAnchorVert" val="b"/>
                <dgm:param type="txAnchorVertCh" val="b"/>
                <dgm:param type="parTxRTLAlign" val="r"/>
              </dgm:alg>
            </dgm:else>
          </dgm:choose>
          <dgm:shape xmlns:r="http://schemas.openxmlformats.org/officeDocument/2006/relationships" type="rect" r:blip="">
            <dgm:adjLst/>
          </dgm:shape>
          <dgm:choose name="Name7">
            <dgm:if name="Name8" axis="ch" ptType="node" func="cnt" op="gte" val="1">
              <dgm:presOf axis="ch desOrSelf" ptType="node node" st="1 1" cnt="1 0"/>
            </dgm:if>
            <dgm:else name="Name9">
              <dgm:presOf/>
            </dgm:else>
          </dgm:choos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arent" styleLbl="alignNode1">
          <dgm:varLst>
            <dgm:chMax val="3"/>
            <dgm:chPref val="3"/>
            <dgm:bulletEnabled val="1"/>
          </dgm:varLst>
          <dgm:alg type="tx">
            <dgm:param type="shpTxLTRAlignCh" val="ctr"/>
            <dgm:param type="txAnchorVertCh" val="mid"/>
          </dgm:alg>
          <dgm:shape xmlns:r="http://schemas.openxmlformats.org/officeDocument/2006/relationships" type="round2SameRect" r:blip="">
            <dgm:adjLst>
              <dgm:adj idx="1" val="0.1667"/>
              <dgm:adj idx="2" val="0"/>
            </dgm:adjLst>
          </dgm:shape>
          <dgm:presOf axis="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Accent" styleLbl="parChTrans1D1">
          <dgm:alg type="sp"/>
          <dgm:shape xmlns:r="http://schemas.openxmlformats.org/officeDocument/2006/relationships" type="line" r:blip="" zOrderOff="-99999">
            <dgm:adjLst/>
          </dgm:shape>
          <dgm:presOf/>
        </dgm:layoutNode>
      </dgm:layoutNode>
      <dgm:choose name="Name10">
        <dgm:if name="Name11" axis="ch" ptType="node" st="2" cnt="1" func="cnt" op="gte" val="1">
          <dgm:layoutNode name="Child" styleLbl="revTx">
            <dgm:varLst>
              <dgm:chMax val="0"/>
              <dgm:chPref val="0"/>
              <dgm:bulletEnabled val="1"/>
            </dgm:varLst>
            <dgm:choose name="Name12">
              <dgm:if name="Name13" func="var" arg="dir" op="equ" val="norm">
                <dgm:alg type="tx">
                  <dgm:param type="stBulletLvl" val="1"/>
                  <dgm:param type="parTxLTRAlign" val="l"/>
                  <dgm:param type="parTxRTLAlign" val="l"/>
                  <dgm:param type="txAnchorVert" val="t"/>
                </dgm:alg>
              </dgm:if>
              <dgm:else name="Name14">
                <dgm:alg type="tx">
                  <dgm:param type="stBulletLvl" val="1"/>
                  <dgm:param type="parTxLTRAlign" val="r"/>
                  <dgm:param type="shpTxLTRAlignCh" val="r"/>
                  <dgm:param type="txAnchorVert" val="t"/>
                  <dgm:param type="parTxRTLAlign" val="r"/>
                </dgm:alg>
              </dgm:else>
            </dgm:choose>
            <dgm:shape xmlns:r="http://schemas.openxmlformats.org/officeDocument/2006/relationships" type="rect" r:blip="">
              <dgm:adjLst/>
            </dgm:shape>
            <dgm:presOf axis="ch desOrSelf" ptType="node node" st="2 1" cnt="0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if>
        <dgm:else name="Name15"/>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987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nSpc>
                <a:spcPct val="100000"/>
              </a:lnSpc>
              <a:spcBef>
                <a:spcPct val="0"/>
              </a:spcBef>
              <a:defRPr sz="1200">
                <a:latin typeface="Calibri" pitchFamily="34" charset="0"/>
              </a:defRPr>
            </a:lvl1pPr>
          </a:lstStyle>
          <a:p>
            <a:pPr>
              <a:defRPr/>
            </a:pPr>
            <a:endParaRPr lang="en-US"/>
          </a:p>
        </p:txBody>
      </p:sp>
      <p:sp>
        <p:nvSpPr>
          <p:cNvPr id="79875" name="Rectangle 3"/>
          <p:cNvSpPr>
            <a:spLocks noGrp="1" noChangeArrowheads="1"/>
          </p:cNvSpPr>
          <p:nvPr>
            <p:ph type="dt" sz="quarter"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lnSpc>
                <a:spcPct val="100000"/>
              </a:lnSpc>
              <a:spcBef>
                <a:spcPct val="0"/>
              </a:spcBef>
              <a:defRPr sz="1200">
                <a:latin typeface="Calibri" pitchFamily="34" charset="0"/>
              </a:defRPr>
            </a:lvl1pPr>
          </a:lstStyle>
          <a:p>
            <a:pPr>
              <a:defRPr/>
            </a:pPr>
            <a:fld id="{964B9725-44EB-408E-A670-A66AE5FBBF1B}" type="datetime1">
              <a:rPr lang="en-US"/>
              <a:pPr>
                <a:defRPr/>
              </a:pPr>
              <a:t>1/30/2014</a:t>
            </a:fld>
            <a:endParaRPr lang="en-US"/>
          </a:p>
        </p:txBody>
      </p:sp>
      <p:sp>
        <p:nvSpPr>
          <p:cNvPr id="79876" name="Rectangle 4"/>
          <p:cNvSpPr>
            <a:spLocks noGrp="1" noChangeArrowheads="1"/>
          </p:cNvSpPr>
          <p:nvPr>
            <p:ph type="ftr" sz="quarter" idx="2"/>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nSpc>
                <a:spcPct val="100000"/>
              </a:lnSpc>
              <a:spcBef>
                <a:spcPct val="0"/>
              </a:spcBef>
              <a:defRPr sz="1200">
                <a:latin typeface="Calibri" pitchFamily="34" charset="0"/>
              </a:defRPr>
            </a:lvl1pPr>
          </a:lstStyle>
          <a:p>
            <a:pPr>
              <a:defRPr/>
            </a:pPr>
            <a:endParaRPr lang="en-US"/>
          </a:p>
        </p:txBody>
      </p:sp>
      <p:sp>
        <p:nvSpPr>
          <p:cNvPr id="79877" name="Rectangle 5"/>
          <p:cNvSpPr>
            <a:spLocks noGrp="1" noChangeArrowheads="1"/>
          </p:cNvSpPr>
          <p:nvPr>
            <p:ph type="sldNum" sz="quarter" idx="3"/>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lnSpc>
                <a:spcPct val="100000"/>
              </a:lnSpc>
              <a:spcBef>
                <a:spcPct val="0"/>
              </a:spcBef>
              <a:defRPr sz="1200">
                <a:latin typeface="Calibri" pitchFamily="34" charset="0"/>
              </a:defRPr>
            </a:lvl1pPr>
          </a:lstStyle>
          <a:p>
            <a:pPr>
              <a:defRPr/>
            </a:pPr>
            <a:fld id="{8005E228-509B-414F-A9D0-D1C825059700}" type="slidenum">
              <a:rPr lang="en-US"/>
              <a:pPr>
                <a:defRPr/>
              </a:pPr>
              <a:t>‹#›</a:t>
            </a:fld>
            <a:endParaRPr lang="en-US"/>
          </a:p>
        </p:txBody>
      </p:sp>
    </p:spTree>
    <p:extLst>
      <p:ext uri="{BB962C8B-B14F-4D97-AF65-F5344CB8AC3E}">
        <p14:creationId xmlns:p14="http://schemas.microsoft.com/office/powerpoint/2010/main" val="175933446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8850"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nSpc>
                <a:spcPct val="100000"/>
              </a:lnSpc>
              <a:spcBef>
                <a:spcPct val="0"/>
              </a:spcBef>
              <a:defRPr sz="1200">
                <a:latin typeface="Calibri" pitchFamily="34" charset="0"/>
              </a:defRPr>
            </a:lvl1pPr>
          </a:lstStyle>
          <a:p>
            <a:pPr>
              <a:defRPr/>
            </a:pPr>
            <a:endParaRPr lang="en-US"/>
          </a:p>
        </p:txBody>
      </p:sp>
      <p:sp>
        <p:nvSpPr>
          <p:cNvPr id="78851"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lnSpc>
                <a:spcPct val="100000"/>
              </a:lnSpc>
              <a:spcBef>
                <a:spcPct val="0"/>
              </a:spcBef>
              <a:defRPr sz="1200">
                <a:latin typeface="Calibri" pitchFamily="34" charset="0"/>
              </a:defRPr>
            </a:lvl1pPr>
          </a:lstStyle>
          <a:p>
            <a:pPr>
              <a:defRPr/>
            </a:pPr>
            <a:fld id="{B6F72C7C-C170-4C32-B42F-55464ECD45A1}" type="datetime1">
              <a:rPr lang="en-US"/>
              <a:pPr>
                <a:defRPr/>
              </a:pPr>
              <a:t>1/30/2014</a:t>
            </a:fld>
            <a:endParaRPr lang="en-US"/>
          </a:p>
        </p:txBody>
      </p:sp>
      <p:sp>
        <p:nvSpPr>
          <p:cNvPr id="819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78853"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78854"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nSpc>
                <a:spcPct val="100000"/>
              </a:lnSpc>
              <a:spcBef>
                <a:spcPct val="0"/>
              </a:spcBef>
              <a:defRPr sz="1200">
                <a:latin typeface="Calibri" pitchFamily="34" charset="0"/>
              </a:defRPr>
            </a:lvl1pPr>
          </a:lstStyle>
          <a:p>
            <a:pPr>
              <a:defRPr/>
            </a:pPr>
            <a:endParaRPr lang="en-US"/>
          </a:p>
        </p:txBody>
      </p:sp>
      <p:sp>
        <p:nvSpPr>
          <p:cNvPr id="78855"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lnSpc>
                <a:spcPct val="100000"/>
              </a:lnSpc>
              <a:spcBef>
                <a:spcPct val="0"/>
              </a:spcBef>
              <a:defRPr sz="1200">
                <a:latin typeface="Calibri" pitchFamily="34" charset="0"/>
              </a:defRPr>
            </a:lvl1pPr>
          </a:lstStyle>
          <a:p>
            <a:pPr>
              <a:defRPr/>
            </a:pPr>
            <a:fld id="{9CC863AC-7600-4022-BA06-9E5E1721FB66}" type="slidenum">
              <a:rPr lang="en-US"/>
              <a:pPr>
                <a:defRPr/>
              </a:pPr>
              <a:t>‹#›</a:t>
            </a:fld>
            <a:endParaRPr lang="en-US"/>
          </a:p>
        </p:txBody>
      </p:sp>
    </p:spTree>
    <p:extLst>
      <p:ext uri="{BB962C8B-B14F-4D97-AF65-F5344CB8AC3E}">
        <p14:creationId xmlns:p14="http://schemas.microsoft.com/office/powerpoint/2010/main" val="3455476153"/>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Calibri" pitchFamily="34" charset="0"/>
        <a:ea typeface="+mn-ea"/>
        <a:cs typeface="+mn-cs"/>
      </a:defRPr>
    </a:lvl1pPr>
    <a:lvl2pPr marL="457200" algn="l" rtl="0" eaLnBrk="0" fontAlgn="base" hangingPunct="0">
      <a:spcBef>
        <a:spcPct val="30000"/>
      </a:spcBef>
      <a:spcAft>
        <a:spcPct val="0"/>
      </a:spcAft>
      <a:defRPr sz="1200" kern="1200">
        <a:solidFill>
          <a:schemeClr val="tx1"/>
        </a:solidFill>
        <a:latin typeface="Calibri" pitchFamily="34" charset="0"/>
        <a:ea typeface="+mn-ea"/>
        <a:cs typeface="+mn-cs"/>
      </a:defRPr>
    </a:lvl2pPr>
    <a:lvl3pPr marL="914400" algn="l" rtl="0" eaLnBrk="0" fontAlgn="base" hangingPunct="0">
      <a:spcBef>
        <a:spcPct val="30000"/>
      </a:spcBef>
      <a:spcAft>
        <a:spcPct val="0"/>
      </a:spcAft>
      <a:defRPr sz="1200" kern="1200">
        <a:solidFill>
          <a:schemeClr val="tx1"/>
        </a:solidFill>
        <a:latin typeface="Calibri" pitchFamily="34" charset="0"/>
        <a:ea typeface="+mn-ea"/>
        <a:cs typeface="+mn-cs"/>
      </a:defRPr>
    </a:lvl3pPr>
    <a:lvl4pPr marL="1371600" algn="l" rtl="0" eaLnBrk="0" fontAlgn="base" hangingPunct="0">
      <a:spcBef>
        <a:spcPct val="30000"/>
      </a:spcBef>
      <a:spcAft>
        <a:spcPct val="0"/>
      </a:spcAft>
      <a:defRPr sz="1200" kern="1200">
        <a:solidFill>
          <a:schemeClr val="tx1"/>
        </a:solidFill>
        <a:latin typeface="Calibri" pitchFamily="34" charset="0"/>
        <a:ea typeface="+mn-ea"/>
        <a:cs typeface="+mn-cs"/>
      </a:defRPr>
    </a:lvl4pPr>
    <a:lvl5pPr marL="1828800" algn="l" rtl="0" eaLnBrk="0" fontAlgn="base" hangingPunct="0">
      <a:spcBef>
        <a:spcPct val="30000"/>
      </a:spcBef>
      <a:spcAft>
        <a:spcPct val="0"/>
      </a:spcAft>
      <a:defRPr sz="1200" kern="1200">
        <a:solidFill>
          <a:schemeClr val="tx1"/>
        </a:solidFill>
        <a:latin typeface="Calibri"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9CC863AC-7600-4022-BA06-9E5E1721FB66}" type="slidenum">
              <a:rPr lang="en-US" smtClean="0"/>
              <a:pPr>
                <a:defRPr/>
              </a:pPr>
              <a:t>1</a:t>
            </a:fld>
            <a:endParaRPr lang="en-US"/>
          </a:p>
        </p:txBody>
      </p:sp>
    </p:spTree>
    <p:extLst>
      <p:ext uri="{BB962C8B-B14F-4D97-AF65-F5344CB8AC3E}">
        <p14:creationId xmlns:p14="http://schemas.microsoft.com/office/powerpoint/2010/main" val="1872759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9CC863AC-7600-4022-BA06-9E5E1721FB66}" type="slidenum">
              <a:rPr lang="en-US" smtClean="0"/>
              <a:pPr>
                <a:defRPr/>
              </a:pPr>
              <a:t>2</a:t>
            </a:fld>
            <a:endParaRPr lang="en-US"/>
          </a:p>
        </p:txBody>
      </p:sp>
    </p:spTree>
    <p:extLst>
      <p:ext uri="{BB962C8B-B14F-4D97-AF65-F5344CB8AC3E}">
        <p14:creationId xmlns:p14="http://schemas.microsoft.com/office/powerpoint/2010/main" val="156390711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2" name="Picture 5" descr="SQL session page.tif"/>
          <p:cNvPicPr>
            <a:picLocks noChangeAspect="1"/>
          </p:cNvPicPr>
          <p:nvPr userDrawn="1"/>
        </p:nvPicPr>
        <p:blipFill>
          <a:blip r:embed="rId2" cstate="print"/>
          <a:srcRect t="43057"/>
          <a:stretch>
            <a:fillRect/>
          </a:stretch>
        </p:blipFill>
        <p:spPr bwMode="auto">
          <a:xfrm>
            <a:off x="0" y="0"/>
            <a:ext cx="9144000" cy="6858000"/>
          </a:xfrm>
          <a:prstGeom prst="rect">
            <a:avLst/>
          </a:prstGeom>
          <a:blipFill dpi="0" rotWithShape="1">
            <a:blip r:embed="rId3" cstate="print"/>
            <a:srcRect t="43057"/>
            <a:tile tx="0" ty="0" sx="100000" sy="100000" flip="none" algn="tl"/>
          </a:blipFill>
          <a:ln w="9525">
            <a:noFill/>
            <a:miter lim="800000"/>
            <a:headEnd/>
            <a:tailEnd/>
          </a:ln>
        </p:spPr>
      </p:pic>
      <p:sp>
        <p:nvSpPr>
          <p:cNvPr id="3" name="Title Placeholder 1"/>
          <p:cNvSpPr>
            <a:spLocks/>
          </p:cNvSpPr>
          <p:nvPr/>
        </p:nvSpPr>
        <p:spPr bwMode="auto">
          <a:xfrm>
            <a:off x="4114800" y="2501900"/>
            <a:ext cx="4648200" cy="1143000"/>
          </a:xfrm>
          <a:prstGeom prst="rect">
            <a:avLst/>
          </a:prstGeom>
          <a:noFill/>
          <a:ln w="9525">
            <a:noFill/>
            <a:miter lim="800000"/>
            <a:headEnd/>
            <a:tailEnd/>
          </a:ln>
        </p:spPr>
        <p:txBody>
          <a:bodyPr anchor="ctr"/>
          <a:lstStyle/>
          <a:p>
            <a:pPr>
              <a:lnSpc>
                <a:spcPct val="100000"/>
              </a:lnSpc>
              <a:spcBef>
                <a:spcPct val="0"/>
              </a:spcBef>
              <a:defRPr/>
            </a:pPr>
            <a:endParaRPr lang="en-US" sz="4500" b="1">
              <a:solidFill>
                <a:srgbClr val="FFCC00"/>
              </a:solidFill>
              <a:latin typeface="Calibri" pitchFamily="34" charset="0"/>
            </a:endParaRPr>
          </a:p>
        </p:txBody>
      </p:sp>
      <p:sp>
        <p:nvSpPr>
          <p:cNvPr id="4" name="Text Box 10"/>
          <p:cNvSpPr txBox="1">
            <a:spLocks noChangeArrowheads="1"/>
          </p:cNvSpPr>
          <p:nvPr userDrawn="1"/>
        </p:nvSpPr>
        <p:spPr bwMode="auto">
          <a:xfrm>
            <a:off x="4191000" y="2438400"/>
            <a:ext cx="4419600" cy="701675"/>
          </a:xfrm>
          <a:prstGeom prst="rect">
            <a:avLst/>
          </a:prstGeom>
          <a:noFill/>
          <a:ln w="9525">
            <a:noFill/>
            <a:miter lim="800000"/>
            <a:headEnd/>
            <a:tailEnd/>
          </a:ln>
          <a:effectLst/>
        </p:spPr>
        <p:txBody>
          <a:bodyPr>
            <a:spAutoFit/>
          </a:bodyPr>
          <a:lstStyle/>
          <a:p>
            <a:pPr>
              <a:lnSpc>
                <a:spcPct val="100000"/>
              </a:lnSpc>
              <a:defRPr/>
            </a:pPr>
            <a:endParaRPr lang="en-US" sz="4000">
              <a:solidFill>
                <a:schemeClr val="bg1"/>
              </a:solidFill>
              <a:latin typeface="Calibri" pitchFamily="34" charset="0"/>
            </a:endParaRPr>
          </a:p>
        </p:txBody>
      </p:sp>
      <p:sp>
        <p:nvSpPr>
          <p:cNvPr id="5" name="TextBox 4"/>
          <p:cNvSpPr txBox="1"/>
          <p:nvPr userDrawn="1"/>
        </p:nvSpPr>
        <p:spPr>
          <a:xfrm>
            <a:off x="2133600" y="1828800"/>
            <a:ext cx="2514600" cy="480131"/>
          </a:xfrm>
          <a:prstGeom prst="rect">
            <a:avLst/>
          </a:prstGeom>
          <a:noFill/>
          <a:effectLst/>
        </p:spPr>
        <p:txBody>
          <a:bodyPr>
            <a:spAutoFit/>
          </a:bodyPr>
          <a:lstStyle/>
          <a:p>
            <a:pPr>
              <a:defRPr/>
            </a:pPr>
            <a:r>
              <a:rPr lang="en-US" sz="3600" b="1" spc="50" dirty="0" smtClean="0">
                <a:ln w="12700" cmpd="sng">
                  <a:solidFill>
                    <a:schemeClr val="accent6">
                      <a:lumMod val="40000"/>
                      <a:lumOff val="60000"/>
                    </a:schemeClr>
                  </a:solidFill>
                  <a:prstDash val="solid"/>
                </a:ln>
                <a:solidFill>
                  <a:srgbClr val="FFFFFF"/>
                </a:solidFill>
                <a:effectLst>
                  <a:glow rad="53100">
                    <a:schemeClr val="accent6">
                      <a:satMod val="180000"/>
                      <a:alpha val="30000"/>
                    </a:schemeClr>
                  </a:glow>
                </a:effectLst>
                <a:latin typeface="Calibri" pitchFamily="34" charset="0"/>
              </a:rPr>
              <a:t>Session: 9</a:t>
            </a:r>
            <a:endParaRPr lang="en-US" sz="3600" b="1" spc="50" dirty="0">
              <a:ln w="12700" cmpd="sng">
                <a:solidFill>
                  <a:schemeClr val="accent6">
                    <a:lumMod val="40000"/>
                    <a:lumOff val="60000"/>
                  </a:schemeClr>
                </a:solidFill>
                <a:prstDash val="solid"/>
              </a:ln>
              <a:solidFill>
                <a:srgbClr val="FFFFFF"/>
              </a:solidFill>
              <a:effectLst>
                <a:glow rad="53100">
                  <a:schemeClr val="accent6">
                    <a:satMod val="180000"/>
                    <a:alpha val="30000"/>
                  </a:schemeClr>
                </a:glow>
              </a:effectLst>
              <a:latin typeface="Calibri" pitchFamily="34" charset="0"/>
            </a:endParaRPr>
          </a:p>
        </p:txBody>
      </p:sp>
      <p:sp>
        <p:nvSpPr>
          <p:cNvPr id="8" name="Text Box 11"/>
          <p:cNvSpPr txBox="1">
            <a:spLocks noChangeArrowheads="1"/>
          </p:cNvSpPr>
          <p:nvPr userDrawn="1"/>
        </p:nvSpPr>
        <p:spPr bwMode="auto">
          <a:xfrm>
            <a:off x="2590800" y="2590800"/>
            <a:ext cx="6337300" cy="1086131"/>
          </a:xfrm>
          <a:prstGeom prst="rect">
            <a:avLst/>
          </a:prstGeom>
          <a:noFill/>
          <a:ln w="9525">
            <a:noFill/>
            <a:miter lim="800000"/>
            <a:headEnd/>
            <a:tailEnd/>
          </a:ln>
          <a:effectLst/>
        </p:spPr>
        <p:txBody>
          <a:bodyPr>
            <a:spAutoFit/>
            <a:scene3d>
              <a:camera prst="orthographicFront"/>
              <a:lightRig rig="glow" dir="tl">
                <a:rot lat="0" lon="0" rev="5400000"/>
              </a:lightRig>
            </a:scene3d>
            <a:sp3d contourW="12700">
              <a:bevelT w="25400" h="25400"/>
              <a:contourClr>
                <a:schemeClr val="accent6">
                  <a:shade val="73000"/>
                </a:schemeClr>
              </a:contourClr>
            </a:sp3d>
          </a:bodyPr>
          <a:lstStyle/>
          <a:p>
            <a:endParaRPr lang="en-US" sz="1400" b="0" i="0" u="none" strike="noStrike" kern="1200" baseline="0" dirty="0" smtClean="0">
              <a:solidFill>
                <a:schemeClr val="tx1"/>
              </a:solidFill>
              <a:latin typeface="Courier New" pitchFamily="49" charset="0"/>
              <a:ea typeface="+mn-ea"/>
              <a:cs typeface="+mn-cs"/>
            </a:endParaRPr>
          </a:p>
          <a:p>
            <a:pPr algn="ctr"/>
            <a:r>
              <a:rPr lang="en-US" sz="4400" b="1" kern="1200" spc="50" dirty="0" smtClean="0">
                <a:ln w="12700" cmpd="sng">
                  <a:solidFill>
                    <a:schemeClr val="accent6">
                      <a:lumMod val="40000"/>
                      <a:lumOff val="60000"/>
                    </a:schemeClr>
                  </a:solidFill>
                  <a:prstDash val="solid"/>
                </a:ln>
                <a:solidFill>
                  <a:srgbClr val="FFFFFF"/>
                </a:solidFill>
                <a:effectLst>
                  <a:glow rad="53100">
                    <a:schemeClr val="accent6">
                      <a:satMod val="180000"/>
                      <a:alpha val="30000"/>
                    </a:schemeClr>
                  </a:glow>
                </a:effectLst>
                <a:latin typeface="Calibri" pitchFamily="34" charset="0"/>
                <a:ea typeface="+mn-ea"/>
                <a:cs typeface="+mn-cs"/>
              </a:rPr>
              <a:t>JDBC API</a:t>
            </a:r>
          </a:p>
        </p:txBody>
      </p:sp>
      <p:sp>
        <p:nvSpPr>
          <p:cNvPr id="9" name="Rectangle 8"/>
          <p:cNvSpPr/>
          <p:nvPr userDrawn="1"/>
        </p:nvSpPr>
        <p:spPr>
          <a:xfrm>
            <a:off x="0" y="0"/>
            <a:ext cx="9144000" cy="1196752"/>
          </a:xfrm>
          <a:prstGeom prst="rect">
            <a:avLst/>
          </a:prstGeom>
          <a:ln/>
        </p:spPr>
        <p:style>
          <a:lnRef idx="1">
            <a:schemeClr val="accent6"/>
          </a:lnRef>
          <a:fillRef idx="2">
            <a:schemeClr val="accent6"/>
          </a:fillRef>
          <a:effectRef idx="1">
            <a:schemeClr val="accent6"/>
          </a:effectRef>
          <a:fontRef idx="minor">
            <a:schemeClr val="dk1"/>
          </a:fontRef>
        </p:style>
        <p:txBody>
          <a:bodyPr rtlCol="0" anchor="b" anchorCtr="1"/>
          <a:lstStyle/>
          <a:p>
            <a:pPr algn="ctr"/>
            <a:r>
              <a:rPr lang="en-IN" sz="4800" b="1" cap="none" spc="0" dirty="0" smtClean="0">
                <a:ln>
                  <a:noFill/>
                </a:ln>
                <a:solidFill>
                  <a:srgbClr val="82302E"/>
                </a:solidFill>
                <a:effectLst>
                  <a:outerShdw blurRad="50800" dist="38100" dir="5400000" algn="t" rotWithShape="0">
                    <a:prstClr val="black">
                      <a:alpha val="40000"/>
                    </a:prstClr>
                  </a:outerShdw>
                </a:effectLst>
                <a:latin typeface="Calibri" pitchFamily="34" charset="0"/>
              </a:rPr>
              <a:t>Object-oriented Programming in Java </a:t>
            </a:r>
            <a:endParaRPr lang="en-US" sz="4800" b="1" cap="none" spc="0" dirty="0">
              <a:ln>
                <a:noFill/>
              </a:ln>
              <a:solidFill>
                <a:srgbClr val="82302E"/>
              </a:solidFill>
              <a:effectLst>
                <a:outerShdw blurRad="50800" dist="38100" dir="5400000" algn="t" rotWithShape="0">
                  <a:prstClr val="black">
                    <a:alpha val="40000"/>
                  </a:prstClr>
                </a:outerShdw>
              </a:effectLst>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1" name="Rectangle 10"/>
          <p:cNvSpPr/>
          <p:nvPr userDrawn="1"/>
        </p:nvSpPr>
        <p:spPr>
          <a:xfrm>
            <a:off x="0" y="0"/>
            <a:ext cx="9144000" cy="762000"/>
          </a:xfrm>
          <a:prstGeom prst="rect">
            <a:avLst/>
          </a:prstGeom>
          <a:ln/>
        </p:spPr>
        <p:style>
          <a:lnRef idx="1">
            <a:schemeClr val="accent6"/>
          </a:lnRef>
          <a:fillRef idx="2">
            <a:schemeClr val="accent6"/>
          </a:fillRef>
          <a:effectRef idx="1">
            <a:schemeClr val="accent6"/>
          </a:effectRef>
          <a:fontRef idx="minor">
            <a:schemeClr val="dk1"/>
          </a:fontRef>
        </p:style>
        <p:txBody>
          <a:bodyPr rtlCol="0" anchor="ctr">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endParaRPr lang="en-US" sz="4800" b="1" cap="none" spc="50" dirty="0">
              <a:ln w="11430">
                <a:solidFill>
                  <a:srgbClr val="FF0000"/>
                </a:solidFill>
              </a:ln>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endParaRPr>
          </a:p>
        </p:txBody>
      </p:sp>
      <p:sp>
        <p:nvSpPr>
          <p:cNvPr id="3" name="Content Placeholder 2"/>
          <p:cNvSpPr>
            <a:spLocks noGrp="1"/>
          </p:cNvSpPr>
          <p:nvPr>
            <p:ph idx="1"/>
          </p:nvPr>
        </p:nvSpPr>
        <p:spPr/>
        <p:txBody>
          <a:bodyPr/>
          <a:lstStyle>
            <a:lvl1pPr>
              <a:buClr>
                <a:srgbClr val="973735"/>
              </a:buClr>
              <a:defRPr>
                <a:latin typeface="Calibri" pitchFamily="34" charset="0"/>
              </a:defRPr>
            </a:lvl1pPr>
            <a:lvl2pPr>
              <a:buClr>
                <a:srgbClr val="85312F"/>
              </a:buClr>
              <a:defRPr>
                <a:latin typeface="Calibri" pitchFamily="34" charset="0"/>
              </a:defRPr>
            </a:lvl2pPr>
            <a:lvl3pPr>
              <a:buClr>
                <a:srgbClr val="85312F"/>
              </a:buClr>
              <a:defRPr>
                <a:latin typeface="Calibri" pitchFamily="34" charset="0"/>
              </a:defRPr>
            </a:lvl3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itle 8"/>
          <p:cNvSpPr>
            <a:spLocks noGrp="1"/>
          </p:cNvSpPr>
          <p:nvPr>
            <p:ph type="title"/>
          </p:nvPr>
        </p:nvSpPr>
        <p:spPr>
          <a:xfrm>
            <a:off x="228600" y="152400"/>
            <a:ext cx="7620000" cy="411163"/>
          </a:xfrm>
        </p:spPr>
        <p:txBody>
          <a:bodyPr/>
          <a:lstStyle>
            <a:lvl1pPr>
              <a:defRPr sz="2800" b="1" cap="none" spc="0">
                <a:ln>
                  <a:solidFill>
                    <a:schemeClr val="accent2">
                      <a:lumMod val="50000"/>
                    </a:schemeClr>
                  </a:solidFill>
                </a:ln>
                <a:solidFill>
                  <a:schemeClr val="accent2">
                    <a:lumMod val="75000"/>
                  </a:schemeClr>
                </a:solidFill>
                <a:effectLst/>
                <a:latin typeface="Calibri" pitchFamily="34" charset="0"/>
              </a:defRPr>
            </a:lvl1pPr>
          </a:lstStyle>
          <a:p>
            <a:r>
              <a:rPr lang="en-US" dirty="0" smtClean="0"/>
              <a:t>Click to edit Master title style</a:t>
            </a:r>
            <a:endParaRPr lang="en-US" dirty="0"/>
          </a:p>
        </p:txBody>
      </p:sp>
      <p:pic>
        <p:nvPicPr>
          <p:cNvPr id="13314" name="Picture 2" descr="\\priyankag\Demos\Java_Logo.png"/>
          <p:cNvPicPr>
            <a:picLocks noChangeAspect="1" noChangeArrowheads="1"/>
          </p:cNvPicPr>
          <p:nvPr userDrawn="1"/>
        </p:nvPicPr>
        <p:blipFill>
          <a:blip r:embed="rId2" cstate="print"/>
          <a:srcRect b="25494"/>
          <a:stretch>
            <a:fillRect/>
          </a:stretch>
        </p:blipFill>
        <p:spPr bwMode="auto">
          <a:xfrm>
            <a:off x="8305800" y="0"/>
            <a:ext cx="554621" cy="768700"/>
          </a:xfrm>
          <a:prstGeom prst="rect">
            <a:avLst/>
          </a:prstGeom>
          <a:noFill/>
        </p:spPr>
      </p:pic>
      <p:sp>
        <p:nvSpPr>
          <p:cNvPr id="12" name="Rectangle 11"/>
          <p:cNvSpPr/>
          <p:nvPr userDrawn="1"/>
        </p:nvSpPr>
        <p:spPr>
          <a:xfrm>
            <a:off x="0" y="6781800"/>
            <a:ext cx="9144000" cy="76200"/>
          </a:xfrm>
          <a:prstGeom prst="rect">
            <a:avLst/>
          </a:prstGeom>
          <a:solidFill>
            <a:schemeClr val="accent2">
              <a:lumMod val="50000"/>
            </a:schemeClr>
          </a:solidFill>
          <a:ln/>
        </p:spPr>
        <p:style>
          <a:lnRef idx="1">
            <a:schemeClr val="accent6"/>
          </a:lnRef>
          <a:fillRef idx="3">
            <a:schemeClr val="accent6"/>
          </a:fillRef>
          <a:effectRef idx="2">
            <a:schemeClr val="accent6"/>
          </a:effectRef>
          <a:fontRef idx="minor">
            <a:schemeClr val="lt1"/>
          </a:fontRef>
        </p:style>
        <p:txBody>
          <a:bodyPr rtlCol="0" anchor="ctr">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endParaRPr lang="en-US" sz="4800" b="1" cap="none" spc="50" dirty="0">
              <a:ln w="11430">
                <a:solidFill>
                  <a:srgbClr val="FF0000"/>
                </a:solidFill>
              </a:ln>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endParaRPr>
          </a:p>
        </p:txBody>
      </p:sp>
      <p:sp>
        <p:nvSpPr>
          <p:cNvPr id="13" name="Footer Placeholder 4"/>
          <p:cNvSpPr>
            <a:spLocks noGrp="1"/>
          </p:cNvSpPr>
          <p:nvPr>
            <p:ph type="ftr" sz="quarter" idx="3"/>
          </p:nvPr>
        </p:nvSpPr>
        <p:spPr>
          <a:xfrm>
            <a:off x="0" y="6629400"/>
            <a:ext cx="8077200" cy="152400"/>
          </a:xfrm>
          <a:prstGeom prst="rect">
            <a:avLst/>
          </a:prstGeom>
        </p:spPr>
        <p:txBody>
          <a:bodyPr vert="horz" wrap="square" lIns="91440" tIns="45720" rIns="91440" bIns="45720" numCol="1" anchor="ctr" anchorCtr="0" compatLnSpc="1">
            <a:prstTxWarp prst="textNoShape">
              <a:avLst/>
            </a:prstTxWarp>
          </a:bodyPr>
          <a:lstStyle>
            <a:lvl1pPr algn="l">
              <a:lnSpc>
                <a:spcPct val="100000"/>
              </a:lnSpc>
              <a:spcBef>
                <a:spcPct val="0"/>
              </a:spcBef>
              <a:defRPr sz="1200" dirty="0" smtClean="0">
                <a:latin typeface="Calibri" pitchFamily="34" charset="0"/>
              </a:defRPr>
            </a:lvl1pPr>
          </a:lstStyle>
          <a:p>
            <a:pPr>
              <a:defRPr/>
            </a:pPr>
            <a:r>
              <a:rPr lang="en-US" smtClean="0"/>
              <a:t>© Aptech Ltd.                                                                                                       JDBC API/Session 9</a:t>
            </a:r>
            <a:endParaRPr lang="en-US" dirty="0"/>
          </a:p>
        </p:txBody>
      </p:sp>
      <p:sp>
        <p:nvSpPr>
          <p:cNvPr id="14" name="Slide Number Placeholder 5"/>
          <p:cNvSpPr>
            <a:spLocks noGrp="1"/>
          </p:cNvSpPr>
          <p:nvPr>
            <p:ph type="sldNum" sz="quarter" idx="4"/>
          </p:nvPr>
        </p:nvSpPr>
        <p:spPr>
          <a:xfrm>
            <a:off x="8153400" y="6613525"/>
            <a:ext cx="776288" cy="168275"/>
          </a:xfrm>
          <a:prstGeom prst="rect">
            <a:avLst/>
          </a:prstGeom>
        </p:spPr>
        <p:txBody>
          <a:bodyPr vert="horz" wrap="square" lIns="91440" tIns="45720" rIns="91440" bIns="45720" numCol="1" anchor="ctr" anchorCtr="0" compatLnSpc="1">
            <a:prstTxWarp prst="textNoShape">
              <a:avLst/>
            </a:prstTxWarp>
          </a:bodyPr>
          <a:lstStyle>
            <a:lvl1pPr algn="r">
              <a:lnSpc>
                <a:spcPct val="100000"/>
              </a:lnSpc>
              <a:spcBef>
                <a:spcPct val="0"/>
              </a:spcBef>
              <a:defRPr sz="1200">
                <a:latin typeface="Calibri" pitchFamily="34" charset="0"/>
              </a:defRPr>
            </a:lvl1pPr>
          </a:lstStyle>
          <a:p>
            <a:pPr>
              <a:defRPr/>
            </a:pPr>
            <a:fld id="{0B7F2F63-BF3E-4C0C-A868-2C657446BA07}" type="slidenum">
              <a:rPr lang="en-US"/>
              <a:pPr>
                <a:defRPr/>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pPr>
              <a:defRPr/>
            </a:pPr>
            <a:r>
              <a:rPr lang="en-US" smtClean="0"/>
              <a:t>© Aptech Ltd.                                                                                                       JDBC API/Session 9</a:t>
            </a:r>
            <a:endParaRPr lang="en-US" dirty="0"/>
          </a:p>
        </p:txBody>
      </p:sp>
      <p:sp>
        <p:nvSpPr>
          <p:cNvPr id="4" name="Slide Number Placeholder 3"/>
          <p:cNvSpPr>
            <a:spLocks noGrp="1"/>
          </p:cNvSpPr>
          <p:nvPr>
            <p:ph type="sldNum" sz="quarter" idx="11"/>
          </p:nvPr>
        </p:nvSpPr>
        <p:spPr/>
        <p:txBody>
          <a:bodyPr/>
          <a:lstStyle/>
          <a:p>
            <a:pPr>
              <a:defRPr/>
            </a:pPr>
            <a:fld id="{0B7F2F63-BF3E-4C0C-A868-2C657446BA07}" type="slidenum">
              <a:rPr lang="en-US" smtClean="0"/>
              <a:pPr>
                <a:defRPr/>
              </a:pPr>
              <a:t>‹#›</a:t>
            </a:fld>
            <a:endParaRPr lang="en-US" dirty="0"/>
          </a:p>
        </p:txBody>
      </p:sp>
      <p:sp>
        <p:nvSpPr>
          <p:cNvPr id="5" name="Title 8"/>
          <p:cNvSpPr>
            <a:spLocks noGrp="1"/>
          </p:cNvSpPr>
          <p:nvPr>
            <p:ph type="title"/>
          </p:nvPr>
        </p:nvSpPr>
        <p:spPr>
          <a:xfrm>
            <a:off x="228600" y="152400"/>
            <a:ext cx="7620000" cy="411163"/>
          </a:xfrm>
        </p:spPr>
        <p:txBody>
          <a:bodyPr/>
          <a:lstStyle>
            <a:lvl1pPr>
              <a:defRPr sz="2800" b="1" cap="none" spc="0">
                <a:ln>
                  <a:solidFill>
                    <a:schemeClr val="accent2">
                      <a:lumMod val="50000"/>
                    </a:schemeClr>
                  </a:solidFill>
                </a:ln>
                <a:solidFill>
                  <a:schemeClr val="accent2">
                    <a:lumMod val="75000"/>
                  </a:schemeClr>
                </a:solidFill>
                <a:effectLst/>
                <a:latin typeface="Calibri" pitchFamily="34" charset="0"/>
              </a:defRPr>
            </a:lvl1pPr>
          </a:lstStyle>
          <a:p>
            <a:r>
              <a:rPr lang="en-US" dirty="0" smtClean="0"/>
              <a:t>Click to edit Master title style</a:t>
            </a:r>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228600" y="152400"/>
            <a:ext cx="8229600" cy="4111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7" name="Text Placeholder 2"/>
          <p:cNvSpPr>
            <a:spLocks noGrp="1"/>
          </p:cNvSpPr>
          <p:nvPr>
            <p:ph type="body" idx="1"/>
          </p:nvPr>
        </p:nvSpPr>
        <p:spPr bwMode="auto">
          <a:xfrm>
            <a:off x="304800" y="914400"/>
            <a:ext cx="8610600" cy="5257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9" name="Footer Placeholder 4"/>
          <p:cNvSpPr>
            <a:spLocks noGrp="1"/>
          </p:cNvSpPr>
          <p:nvPr>
            <p:ph type="ftr" sz="quarter" idx="3"/>
          </p:nvPr>
        </p:nvSpPr>
        <p:spPr>
          <a:xfrm>
            <a:off x="0" y="6629400"/>
            <a:ext cx="8077200" cy="152400"/>
          </a:xfrm>
          <a:prstGeom prst="rect">
            <a:avLst/>
          </a:prstGeom>
        </p:spPr>
        <p:txBody>
          <a:bodyPr vert="horz" wrap="square" lIns="91440" tIns="45720" rIns="91440" bIns="45720" numCol="1" anchor="ctr" anchorCtr="0" compatLnSpc="1">
            <a:prstTxWarp prst="textNoShape">
              <a:avLst/>
            </a:prstTxWarp>
          </a:bodyPr>
          <a:lstStyle>
            <a:lvl1pPr algn="l">
              <a:lnSpc>
                <a:spcPct val="100000"/>
              </a:lnSpc>
              <a:spcBef>
                <a:spcPct val="0"/>
              </a:spcBef>
              <a:defRPr sz="1200" dirty="0" smtClean="0">
                <a:latin typeface="Calibri" pitchFamily="34" charset="0"/>
              </a:defRPr>
            </a:lvl1pPr>
          </a:lstStyle>
          <a:p>
            <a:pPr>
              <a:defRPr/>
            </a:pPr>
            <a:r>
              <a:rPr lang="en-US" smtClean="0"/>
              <a:t>© Aptech Ltd.                                                                                                       JDBC API/Session 9</a:t>
            </a:r>
            <a:endParaRPr lang="en-US" dirty="0"/>
          </a:p>
        </p:txBody>
      </p:sp>
      <p:sp>
        <p:nvSpPr>
          <p:cNvPr id="10" name="Slide Number Placeholder 5"/>
          <p:cNvSpPr>
            <a:spLocks noGrp="1"/>
          </p:cNvSpPr>
          <p:nvPr>
            <p:ph type="sldNum" sz="quarter" idx="4"/>
          </p:nvPr>
        </p:nvSpPr>
        <p:spPr>
          <a:xfrm>
            <a:off x="8153400" y="6613525"/>
            <a:ext cx="776288" cy="168275"/>
          </a:xfrm>
          <a:prstGeom prst="rect">
            <a:avLst/>
          </a:prstGeom>
        </p:spPr>
        <p:txBody>
          <a:bodyPr vert="horz" wrap="square" lIns="91440" tIns="45720" rIns="91440" bIns="45720" numCol="1" anchor="ctr" anchorCtr="0" compatLnSpc="1">
            <a:prstTxWarp prst="textNoShape">
              <a:avLst/>
            </a:prstTxWarp>
          </a:bodyPr>
          <a:lstStyle>
            <a:lvl1pPr algn="r">
              <a:lnSpc>
                <a:spcPct val="100000"/>
              </a:lnSpc>
              <a:spcBef>
                <a:spcPct val="0"/>
              </a:spcBef>
              <a:defRPr sz="1200">
                <a:latin typeface="Calibri" pitchFamily="34" charset="0"/>
              </a:defRPr>
            </a:lvl1pPr>
          </a:lstStyle>
          <a:p>
            <a:pPr>
              <a:defRPr/>
            </a:pPr>
            <a:fld id="{0B7F2F63-BF3E-4C0C-A868-2C657446BA07}" type="slidenum">
              <a:rPr lang="en-US"/>
              <a:pPr>
                <a:defRPr/>
              </a:pPr>
              <a:t>‹#›</a:t>
            </a:fld>
            <a:endParaRPr lang="en-US" dirty="0"/>
          </a:p>
        </p:txBody>
      </p:sp>
      <p:sp>
        <p:nvSpPr>
          <p:cNvPr id="7" name="Rectangle 6"/>
          <p:cNvSpPr/>
          <p:nvPr userDrawn="1"/>
        </p:nvSpPr>
        <p:spPr>
          <a:xfrm>
            <a:off x="0" y="0"/>
            <a:ext cx="9144000" cy="762000"/>
          </a:xfrm>
          <a:prstGeom prst="rect">
            <a:avLst/>
          </a:prstGeom>
          <a:ln/>
        </p:spPr>
        <p:style>
          <a:lnRef idx="1">
            <a:schemeClr val="accent6"/>
          </a:lnRef>
          <a:fillRef idx="2">
            <a:schemeClr val="accent6"/>
          </a:fillRef>
          <a:effectRef idx="1">
            <a:schemeClr val="accent6"/>
          </a:effectRef>
          <a:fontRef idx="minor">
            <a:schemeClr val="dk1"/>
          </a:fontRef>
        </p:style>
        <p:txBody>
          <a:bodyPr rtlCol="0" anchor="ctr">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endParaRPr lang="en-US" sz="4800" b="1" cap="none" spc="50" dirty="0">
              <a:ln w="11430">
                <a:solidFill>
                  <a:srgbClr val="FF0000"/>
                </a:solidFill>
              </a:ln>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endParaRPr>
          </a:p>
        </p:txBody>
      </p:sp>
    </p:spTree>
  </p:cSld>
  <p:clrMap bg1="lt1" tx1="dk1" bg2="lt2" tx2="dk2" accent1="accent1" accent2="accent2" accent3="accent3" accent4="accent4" accent5="accent5" accent6="accent6" hlink="hlink" folHlink="folHlink"/>
  <p:sldLayoutIdLst>
    <p:sldLayoutId id="2147483781" r:id="rId1"/>
    <p:sldLayoutId id="2147483782" r:id="rId2"/>
    <p:sldLayoutId id="2147483783" r:id="rId3"/>
  </p:sldLayoutIdLst>
  <p:timing>
    <p:tnLst>
      <p:par>
        <p:cTn id="1" dur="indefinite" restart="never" nodeType="tmRoot"/>
      </p:par>
    </p:tnLst>
  </p:timing>
  <p:hf hdr="0" dt="0"/>
  <p:txStyles>
    <p:titleStyle>
      <a:lvl1pPr algn="l" rtl="0" eaLnBrk="0" fontAlgn="base" hangingPunct="0">
        <a:spcBef>
          <a:spcPct val="0"/>
        </a:spcBef>
        <a:spcAft>
          <a:spcPct val="0"/>
        </a:spcAft>
        <a:defRPr sz="2500" b="1" kern="1200">
          <a:solidFill>
            <a:schemeClr val="bg1"/>
          </a:solidFill>
          <a:latin typeface="Arial" charset="0"/>
          <a:ea typeface="+mj-ea"/>
          <a:cs typeface="+mj-cs"/>
        </a:defRPr>
      </a:lvl1pPr>
      <a:lvl2pPr algn="l" rtl="0" eaLnBrk="0" fontAlgn="base" hangingPunct="0">
        <a:spcBef>
          <a:spcPct val="0"/>
        </a:spcBef>
        <a:spcAft>
          <a:spcPct val="0"/>
        </a:spcAft>
        <a:defRPr sz="2500" b="1">
          <a:solidFill>
            <a:schemeClr val="bg1"/>
          </a:solidFill>
          <a:latin typeface="Arial" charset="0"/>
        </a:defRPr>
      </a:lvl2pPr>
      <a:lvl3pPr algn="l" rtl="0" eaLnBrk="0" fontAlgn="base" hangingPunct="0">
        <a:spcBef>
          <a:spcPct val="0"/>
        </a:spcBef>
        <a:spcAft>
          <a:spcPct val="0"/>
        </a:spcAft>
        <a:defRPr sz="2500" b="1">
          <a:solidFill>
            <a:schemeClr val="bg1"/>
          </a:solidFill>
          <a:latin typeface="Arial" charset="0"/>
        </a:defRPr>
      </a:lvl3pPr>
      <a:lvl4pPr algn="l" rtl="0" eaLnBrk="0" fontAlgn="base" hangingPunct="0">
        <a:spcBef>
          <a:spcPct val="0"/>
        </a:spcBef>
        <a:spcAft>
          <a:spcPct val="0"/>
        </a:spcAft>
        <a:defRPr sz="2500" b="1">
          <a:solidFill>
            <a:schemeClr val="bg1"/>
          </a:solidFill>
          <a:latin typeface="Arial" charset="0"/>
        </a:defRPr>
      </a:lvl4pPr>
      <a:lvl5pPr algn="l" rtl="0" eaLnBrk="0" fontAlgn="base" hangingPunct="0">
        <a:spcBef>
          <a:spcPct val="0"/>
        </a:spcBef>
        <a:spcAft>
          <a:spcPct val="0"/>
        </a:spcAft>
        <a:defRPr sz="2500" b="1">
          <a:solidFill>
            <a:schemeClr val="bg1"/>
          </a:solidFill>
          <a:latin typeface="Arial" charset="0"/>
        </a:defRPr>
      </a:lvl5pPr>
      <a:lvl6pPr marL="457200" algn="l" rtl="0" fontAlgn="base">
        <a:spcBef>
          <a:spcPct val="0"/>
        </a:spcBef>
        <a:spcAft>
          <a:spcPct val="0"/>
        </a:spcAft>
        <a:defRPr sz="2500" b="1">
          <a:solidFill>
            <a:schemeClr val="bg1"/>
          </a:solidFill>
          <a:latin typeface="Calibri" pitchFamily="34" charset="0"/>
        </a:defRPr>
      </a:lvl6pPr>
      <a:lvl7pPr marL="914400" algn="l" rtl="0" fontAlgn="base">
        <a:spcBef>
          <a:spcPct val="0"/>
        </a:spcBef>
        <a:spcAft>
          <a:spcPct val="0"/>
        </a:spcAft>
        <a:defRPr sz="2500" b="1">
          <a:solidFill>
            <a:schemeClr val="bg1"/>
          </a:solidFill>
          <a:latin typeface="Calibri" pitchFamily="34" charset="0"/>
        </a:defRPr>
      </a:lvl7pPr>
      <a:lvl8pPr marL="1371600" algn="l" rtl="0" fontAlgn="base">
        <a:spcBef>
          <a:spcPct val="0"/>
        </a:spcBef>
        <a:spcAft>
          <a:spcPct val="0"/>
        </a:spcAft>
        <a:defRPr sz="2500" b="1">
          <a:solidFill>
            <a:schemeClr val="bg1"/>
          </a:solidFill>
          <a:latin typeface="Calibri" pitchFamily="34" charset="0"/>
        </a:defRPr>
      </a:lvl8pPr>
      <a:lvl9pPr marL="1828800" algn="l" rtl="0" fontAlgn="base">
        <a:spcBef>
          <a:spcPct val="0"/>
        </a:spcBef>
        <a:spcAft>
          <a:spcPct val="0"/>
        </a:spcAft>
        <a:defRPr sz="2500" b="1">
          <a:solidFill>
            <a:schemeClr val="bg1"/>
          </a:solidFill>
          <a:latin typeface="Calibri" pitchFamily="34" charset="0"/>
        </a:defRPr>
      </a:lvl9pPr>
    </p:titleStyle>
    <p:bodyStyle>
      <a:lvl1pPr marL="342900" indent="-342900" algn="l" rtl="0" eaLnBrk="0" fontAlgn="base" hangingPunct="0">
        <a:spcBef>
          <a:spcPct val="20000"/>
        </a:spcBef>
        <a:spcAft>
          <a:spcPct val="0"/>
        </a:spcAft>
        <a:buClr>
          <a:srgbClr val="000099"/>
        </a:buClr>
        <a:buSzPct val="50000"/>
        <a:buFont typeface="Wingdings" pitchFamily="2" charset="2"/>
        <a:buChar char="u"/>
        <a:defRPr sz="3200" kern="1200">
          <a:solidFill>
            <a:schemeClr val="tx1"/>
          </a:solidFill>
          <a:latin typeface="Arial" charset="0"/>
          <a:ea typeface="+mn-ea"/>
          <a:cs typeface="+mn-cs"/>
        </a:defRPr>
      </a:lvl1pPr>
      <a:lvl2pPr marL="742950" indent="-285750" algn="l" rtl="0" eaLnBrk="0" fontAlgn="base" hangingPunct="0">
        <a:spcBef>
          <a:spcPct val="20000"/>
        </a:spcBef>
        <a:spcAft>
          <a:spcPct val="0"/>
        </a:spcAft>
        <a:buClr>
          <a:srgbClr val="000099"/>
        </a:buClr>
        <a:buSzPct val="50000"/>
        <a:buFont typeface="Wingdings 2" pitchFamily="18" charset="2"/>
        <a:buChar char="²"/>
        <a:defRPr sz="2800" kern="1200">
          <a:solidFill>
            <a:schemeClr val="tx1"/>
          </a:solidFill>
          <a:latin typeface="Arial" charset="0"/>
          <a:ea typeface="+mn-ea"/>
          <a:cs typeface="+mn-cs"/>
        </a:defRPr>
      </a:lvl2pPr>
      <a:lvl3pPr marL="1143000" indent="-228600" algn="l" rtl="0" eaLnBrk="0" fontAlgn="base" hangingPunct="0">
        <a:spcBef>
          <a:spcPct val="20000"/>
        </a:spcBef>
        <a:spcAft>
          <a:spcPct val="0"/>
        </a:spcAft>
        <a:buClr>
          <a:srgbClr val="000099"/>
        </a:buClr>
        <a:buSzPct val="40000"/>
        <a:buFont typeface="Wingdings 2" pitchFamily="18" charset="2"/>
        <a:buChar char="³"/>
        <a:defRPr sz="2400" kern="1200">
          <a:solidFill>
            <a:schemeClr val="tx1"/>
          </a:solidFill>
          <a:latin typeface="Arial" charset="0"/>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Arial" charset="0"/>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Arial"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GB" sz="2000" dirty="0" smtClean="0"/>
              <a:t>Figure shows </a:t>
            </a:r>
            <a:r>
              <a:rPr lang="en-GB" sz="2000" dirty="0"/>
              <a:t>the location of the driver manager with respect to JDBC drivers and applications.</a:t>
            </a:r>
          </a:p>
          <a:p>
            <a:endParaRPr lang="en-US" dirty="0"/>
          </a:p>
        </p:txBody>
      </p:sp>
      <p:sp>
        <p:nvSpPr>
          <p:cNvPr id="3" name="Title 2"/>
          <p:cNvSpPr>
            <a:spLocks noGrp="1"/>
          </p:cNvSpPr>
          <p:nvPr>
            <p:ph type="title"/>
          </p:nvPr>
        </p:nvSpPr>
        <p:spPr/>
        <p:txBody>
          <a:bodyPr/>
          <a:lstStyle/>
          <a:p>
            <a:r>
              <a:rPr lang="en-US" dirty="0" smtClean="0"/>
              <a:t>JDBC </a:t>
            </a:r>
            <a:r>
              <a:rPr lang="en-US" dirty="0"/>
              <a:t>Architecture </a:t>
            </a:r>
            <a:endParaRPr lang="en-GB" dirty="0"/>
          </a:p>
        </p:txBody>
      </p:sp>
      <p:sp>
        <p:nvSpPr>
          <p:cNvPr id="4" name="Footer Placeholder 3"/>
          <p:cNvSpPr>
            <a:spLocks noGrp="1"/>
          </p:cNvSpPr>
          <p:nvPr>
            <p:ph type="ftr" sz="quarter" idx="3"/>
          </p:nvPr>
        </p:nvSpPr>
        <p:spPr/>
        <p:txBody>
          <a:bodyPr/>
          <a:lstStyle/>
          <a:p>
            <a:pPr>
              <a:defRPr/>
            </a:pPr>
            <a:r>
              <a:rPr lang="en-US" smtClean="0"/>
              <a:t>© Aptech Ltd.                                                                                                       JDBC API/Session 9</a:t>
            </a:r>
            <a:endParaRPr lang="en-US" dirty="0"/>
          </a:p>
        </p:txBody>
      </p:sp>
      <p:sp>
        <p:nvSpPr>
          <p:cNvPr id="5" name="Slide Number Placeholder 4"/>
          <p:cNvSpPr>
            <a:spLocks noGrp="1"/>
          </p:cNvSpPr>
          <p:nvPr>
            <p:ph type="sldNum" sz="quarter" idx="4"/>
          </p:nvPr>
        </p:nvSpPr>
        <p:spPr/>
        <p:txBody>
          <a:bodyPr/>
          <a:lstStyle/>
          <a:p>
            <a:pPr>
              <a:defRPr/>
            </a:pPr>
            <a:fld id="{0B7F2F63-BF3E-4C0C-A868-2C657446BA07}" type="slidenum">
              <a:rPr lang="en-US" smtClean="0"/>
              <a:pPr>
                <a:defRPr/>
              </a:pPr>
              <a:t>10</a:t>
            </a:fld>
            <a:endParaRPr lang="en-US" dirty="0"/>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7584" y="1628800"/>
            <a:ext cx="6696744" cy="4278601"/>
          </a:xfrm>
          <a:prstGeom prst="rect">
            <a:avLst/>
          </a:prstGeom>
        </p:spPr>
      </p:pic>
    </p:spTree>
    <p:extLst>
      <p:ext uri="{BB962C8B-B14F-4D97-AF65-F5344CB8AC3E}">
        <p14:creationId xmlns:p14="http://schemas.microsoft.com/office/powerpoint/2010/main" val="396640161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sz="2400" dirty="0"/>
              <a:t>JDBC enables enterprise applications to continue using existing data even if the data is stored on different database management systems. </a:t>
            </a:r>
            <a:endParaRPr lang="en-US" sz="2400" dirty="0" smtClean="0"/>
          </a:p>
          <a:p>
            <a:r>
              <a:rPr lang="en-US" sz="2400" dirty="0"/>
              <a:t>The combination of the Java API and the JDBC API makes the databases transferable from one vendor to another without modifications in the application code. </a:t>
            </a:r>
            <a:endParaRPr lang="en-US" sz="2400" dirty="0" smtClean="0"/>
          </a:p>
          <a:p>
            <a:r>
              <a:rPr lang="en-US" sz="2400" dirty="0"/>
              <a:t>JDBC is usually used to connect a user application to a </a:t>
            </a:r>
            <a:r>
              <a:rPr lang="en-US" sz="2400" dirty="0" smtClean="0"/>
              <a:t>‘behind </a:t>
            </a:r>
            <a:r>
              <a:rPr lang="en-US" sz="2400" dirty="0"/>
              <a:t>the </a:t>
            </a:r>
            <a:r>
              <a:rPr lang="en-US" sz="2400" dirty="0" smtClean="0"/>
              <a:t>scenes’ database</a:t>
            </a:r>
            <a:r>
              <a:rPr lang="en-US" sz="2400" dirty="0"/>
              <a:t>, no matter of what database management software is used to control the database. In this fashion, JDBC is cross-platform or platform independent. </a:t>
            </a:r>
            <a:endParaRPr lang="en-US" sz="2400" dirty="0" smtClean="0"/>
          </a:p>
          <a:p>
            <a:r>
              <a:rPr lang="en-US" sz="2400" dirty="0"/>
              <a:t>With JDBC, the complexity of connecting a user program to a </a:t>
            </a:r>
            <a:r>
              <a:rPr lang="en-US" sz="2400" dirty="0" smtClean="0"/>
              <a:t>‘behind </a:t>
            </a:r>
            <a:r>
              <a:rPr lang="en-US" sz="2400" dirty="0"/>
              <a:t>the </a:t>
            </a:r>
            <a:r>
              <a:rPr lang="en-US" sz="2400" dirty="0" smtClean="0"/>
              <a:t>scenes’ database </a:t>
            </a:r>
            <a:r>
              <a:rPr lang="en-US" sz="2400" dirty="0"/>
              <a:t>is hidden, and makes it easy to deploy and economical to maintain. </a:t>
            </a:r>
            <a:endParaRPr lang="en-GB" sz="2400" dirty="0"/>
          </a:p>
        </p:txBody>
      </p:sp>
      <p:sp>
        <p:nvSpPr>
          <p:cNvPr id="3" name="Title 2"/>
          <p:cNvSpPr>
            <a:spLocks noGrp="1"/>
          </p:cNvSpPr>
          <p:nvPr>
            <p:ph type="title"/>
          </p:nvPr>
        </p:nvSpPr>
        <p:spPr/>
        <p:txBody>
          <a:bodyPr/>
          <a:lstStyle/>
          <a:p>
            <a:r>
              <a:rPr lang="en-US" dirty="0" smtClean="0"/>
              <a:t>Advantages </a:t>
            </a:r>
            <a:r>
              <a:rPr lang="en-US" dirty="0"/>
              <a:t>of JDBC   </a:t>
            </a:r>
            <a:endParaRPr lang="en-GB" dirty="0"/>
          </a:p>
        </p:txBody>
      </p:sp>
      <p:sp>
        <p:nvSpPr>
          <p:cNvPr id="4" name="Footer Placeholder 3"/>
          <p:cNvSpPr>
            <a:spLocks noGrp="1"/>
          </p:cNvSpPr>
          <p:nvPr>
            <p:ph type="ftr" sz="quarter" idx="3"/>
          </p:nvPr>
        </p:nvSpPr>
        <p:spPr/>
        <p:txBody>
          <a:bodyPr/>
          <a:lstStyle/>
          <a:p>
            <a:pPr>
              <a:defRPr/>
            </a:pPr>
            <a:r>
              <a:rPr lang="en-US" smtClean="0"/>
              <a:t>© Aptech Ltd.                                                                                                       JDBC API/Session 9</a:t>
            </a:r>
            <a:endParaRPr lang="en-US" dirty="0"/>
          </a:p>
        </p:txBody>
      </p:sp>
      <p:sp>
        <p:nvSpPr>
          <p:cNvPr id="5" name="Slide Number Placeholder 4"/>
          <p:cNvSpPr>
            <a:spLocks noGrp="1"/>
          </p:cNvSpPr>
          <p:nvPr>
            <p:ph type="sldNum" sz="quarter" idx="4"/>
          </p:nvPr>
        </p:nvSpPr>
        <p:spPr/>
        <p:txBody>
          <a:bodyPr/>
          <a:lstStyle/>
          <a:p>
            <a:pPr>
              <a:defRPr/>
            </a:pPr>
            <a:fld id="{0B7F2F63-BF3E-4C0C-A868-2C657446BA07}" type="slidenum">
              <a:rPr lang="en-US" smtClean="0"/>
              <a:pPr>
                <a:defRPr/>
              </a:pPr>
              <a:t>11</a:t>
            </a:fld>
            <a:endParaRPr lang="en-US" dirty="0"/>
          </a:p>
        </p:txBody>
      </p:sp>
    </p:spTree>
    <p:extLst>
      <p:ext uri="{BB962C8B-B14F-4D97-AF65-F5344CB8AC3E}">
        <p14:creationId xmlns:p14="http://schemas.microsoft.com/office/powerpoint/2010/main" val="262261959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GB" sz="2400" dirty="0" smtClean="0"/>
              <a:t>Figure displays </a:t>
            </a:r>
            <a:r>
              <a:rPr lang="en-GB" sz="2400" dirty="0"/>
              <a:t>the two-tier data processing model.</a:t>
            </a:r>
          </a:p>
          <a:p>
            <a:endParaRPr lang="en-US" dirty="0"/>
          </a:p>
        </p:txBody>
      </p:sp>
      <p:sp>
        <p:nvSpPr>
          <p:cNvPr id="3" name="Title 2"/>
          <p:cNvSpPr>
            <a:spLocks noGrp="1"/>
          </p:cNvSpPr>
          <p:nvPr>
            <p:ph type="title"/>
          </p:nvPr>
        </p:nvSpPr>
        <p:spPr/>
        <p:txBody>
          <a:bodyPr/>
          <a:lstStyle/>
          <a:p>
            <a:r>
              <a:rPr lang="en-US" dirty="0" smtClean="0"/>
              <a:t>Two-Tier </a:t>
            </a:r>
            <a:r>
              <a:rPr lang="en-US" dirty="0"/>
              <a:t>Data Processing Model </a:t>
            </a:r>
            <a:endParaRPr lang="en-GB" dirty="0"/>
          </a:p>
        </p:txBody>
      </p:sp>
      <p:sp>
        <p:nvSpPr>
          <p:cNvPr id="4" name="Footer Placeholder 3"/>
          <p:cNvSpPr>
            <a:spLocks noGrp="1"/>
          </p:cNvSpPr>
          <p:nvPr>
            <p:ph type="ftr" sz="quarter" idx="3"/>
          </p:nvPr>
        </p:nvSpPr>
        <p:spPr/>
        <p:txBody>
          <a:bodyPr/>
          <a:lstStyle/>
          <a:p>
            <a:pPr>
              <a:defRPr/>
            </a:pPr>
            <a:r>
              <a:rPr lang="en-US" smtClean="0"/>
              <a:t>© Aptech Ltd.                                                                                                       JDBC API/Session 9</a:t>
            </a:r>
            <a:endParaRPr lang="en-US" dirty="0"/>
          </a:p>
        </p:txBody>
      </p:sp>
      <p:sp>
        <p:nvSpPr>
          <p:cNvPr id="5" name="Slide Number Placeholder 4"/>
          <p:cNvSpPr>
            <a:spLocks noGrp="1"/>
          </p:cNvSpPr>
          <p:nvPr>
            <p:ph type="sldNum" sz="quarter" idx="4"/>
          </p:nvPr>
        </p:nvSpPr>
        <p:spPr/>
        <p:txBody>
          <a:bodyPr/>
          <a:lstStyle/>
          <a:p>
            <a:pPr>
              <a:defRPr/>
            </a:pPr>
            <a:fld id="{0B7F2F63-BF3E-4C0C-A868-2C657446BA07}" type="slidenum">
              <a:rPr lang="en-US" smtClean="0"/>
              <a:pPr>
                <a:defRPr/>
              </a:pPr>
              <a:t>12</a:t>
            </a:fld>
            <a:endParaRPr lang="en-US" dirty="0"/>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71600" y="1484784"/>
            <a:ext cx="5940416" cy="4520214"/>
          </a:xfrm>
          <a:prstGeom prst="rect">
            <a:avLst/>
          </a:prstGeom>
        </p:spPr>
      </p:pic>
    </p:spTree>
    <p:extLst>
      <p:ext uri="{BB962C8B-B14F-4D97-AF65-F5344CB8AC3E}">
        <p14:creationId xmlns:p14="http://schemas.microsoft.com/office/powerpoint/2010/main" val="396059275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lstStyle/>
          <a:p>
            <a:r>
              <a:rPr lang="en-GB" sz="2400" dirty="0" smtClean="0"/>
              <a:t>Figure displays </a:t>
            </a:r>
            <a:r>
              <a:rPr lang="en-GB" sz="2400" dirty="0"/>
              <a:t>the three-tier data processing model.</a:t>
            </a:r>
          </a:p>
          <a:p>
            <a:endParaRPr lang="en-US" dirty="0"/>
          </a:p>
        </p:txBody>
      </p:sp>
      <p:sp>
        <p:nvSpPr>
          <p:cNvPr id="3" name="Title 2"/>
          <p:cNvSpPr>
            <a:spLocks noGrp="1"/>
          </p:cNvSpPr>
          <p:nvPr>
            <p:ph type="title"/>
          </p:nvPr>
        </p:nvSpPr>
        <p:spPr/>
        <p:txBody>
          <a:bodyPr/>
          <a:lstStyle/>
          <a:p>
            <a:r>
              <a:rPr lang="en-US" dirty="0" smtClean="0"/>
              <a:t>Three-Tier </a:t>
            </a:r>
            <a:r>
              <a:rPr lang="en-US" dirty="0"/>
              <a:t>Data Processing Model </a:t>
            </a:r>
            <a:endParaRPr lang="en-GB" dirty="0"/>
          </a:p>
        </p:txBody>
      </p:sp>
      <p:sp>
        <p:nvSpPr>
          <p:cNvPr id="4" name="Footer Placeholder 3"/>
          <p:cNvSpPr>
            <a:spLocks noGrp="1"/>
          </p:cNvSpPr>
          <p:nvPr>
            <p:ph type="ftr" sz="quarter" idx="3"/>
          </p:nvPr>
        </p:nvSpPr>
        <p:spPr/>
        <p:txBody>
          <a:bodyPr/>
          <a:lstStyle/>
          <a:p>
            <a:pPr>
              <a:defRPr/>
            </a:pPr>
            <a:r>
              <a:rPr lang="en-US" smtClean="0"/>
              <a:t>© Aptech Ltd.                                                                                                       JDBC API/Session 9</a:t>
            </a:r>
            <a:endParaRPr lang="en-US" dirty="0"/>
          </a:p>
        </p:txBody>
      </p:sp>
      <p:sp>
        <p:nvSpPr>
          <p:cNvPr id="5" name="Slide Number Placeholder 4"/>
          <p:cNvSpPr>
            <a:spLocks noGrp="1"/>
          </p:cNvSpPr>
          <p:nvPr>
            <p:ph type="sldNum" sz="quarter" idx="4"/>
          </p:nvPr>
        </p:nvSpPr>
        <p:spPr/>
        <p:txBody>
          <a:bodyPr/>
          <a:lstStyle/>
          <a:p>
            <a:pPr>
              <a:defRPr/>
            </a:pPr>
            <a:fld id="{0B7F2F63-BF3E-4C0C-A868-2C657446BA07}" type="slidenum">
              <a:rPr lang="en-US" smtClean="0"/>
              <a:pPr>
                <a:defRPr/>
              </a:pPr>
              <a:t>13</a:t>
            </a:fld>
            <a:endParaRPr lang="en-US" dirty="0"/>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71600" y="1439910"/>
            <a:ext cx="4608512" cy="4340576"/>
          </a:xfrm>
          <a:prstGeom prst="rect">
            <a:avLst/>
          </a:prstGeom>
        </p:spPr>
      </p:pic>
    </p:spTree>
    <p:extLst>
      <p:ext uri="{BB962C8B-B14F-4D97-AF65-F5344CB8AC3E}">
        <p14:creationId xmlns:p14="http://schemas.microsoft.com/office/powerpoint/2010/main" val="213654540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4800" y="914400"/>
            <a:ext cx="3547120" cy="5257800"/>
          </a:xfrm>
        </p:spPr>
        <p:txBody>
          <a:bodyPr/>
          <a:lstStyle/>
          <a:p>
            <a:r>
              <a:rPr lang="en-US" sz="2400" dirty="0"/>
              <a:t>JDBC API is a collection of specifications that defines the way how database and the applications communicate with each other. </a:t>
            </a:r>
            <a:endParaRPr lang="en-US" sz="2400" dirty="0" smtClean="0"/>
          </a:p>
          <a:p>
            <a:r>
              <a:rPr lang="en-US" sz="2400" dirty="0" smtClean="0"/>
              <a:t>The </a:t>
            </a:r>
            <a:r>
              <a:rPr lang="en-US" sz="2400" dirty="0"/>
              <a:t>core of JDBC API is based on Java, so, it is used as the common platform for building the middle-tier of three-tier architecture. </a:t>
            </a:r>
            <a:endParaRPr lang="en-GB" sz="2400" dirty="0"/>
          </a:p>
        </p:txBody>
      </p:sp>
      <p:sp>
        <p:nvSpPr>
          <p:cNvPr id="3" name="Title 2"/>
          <p:cNvSpPr>
            <a:spLocks noGrp="1"/>
          </p:cNvSpPr>
          <p:nvPr>
            <p:ph type="title"/>
          </p:nvPr>
        </p:nvSpPr>
        <p:spPr/>
        <p:txBody>
          <a:bodyPr/>
          <a:lstStyle/>
          <a:p>
            <a:r>
              <a:rPr lang="en-US" dirty="0" smtClean="0"/>
              <a:t>JDBC API  </a:t>
            </a:r>
            <a:endParaRPr lang="en-GB" dirty="0"/>
          </a:p>
        </p:txBody>
      </p:sp>
      <p:sp>
        <p:nvSpPr>
          <p:cNvPr id="4" name="Footer Placeholder 3"/>
          <p:cNvSpPr>
            <a:spLocks noGrp="1"/>
          </p:cNvSpPr>
          <p:nvPr>
            <p:ph type="ftr" sz="quarter" idx="3"/>
          </p:nvPr>
        </p:nvSpPr>
        <p:spPr/>
        <p:txBody>
          <a:bodyPr/>
          <a:lstStyle/>
          <a:p>
            <a:pPr>
              <a:defRPr/>
            </a:pPr>
            <a:r>
              <a:rPr lang="en-US" smtClean="0"/>
              <a:t>© Aptech Ltd.                                                                                                       JDBC API/Session 9</a:t>
            </a:r>
            <a:endParaRPr lang="en-US" dirty="0"/>
          </a:p>
        </p:txBody>
      </p:sp>
      <p:sp>
        <p:nvSpPr>
          <p:cNvPr id="5" name="Slide Number Placeholder 4"/>
          <p:cNvSpPr>
            <a:spLocks noGrp="1"/>
          </p:cNvSpPr>
          <p:nvPr>
            <p:ph type="sldNum" sz="quarter" idx="4"/>
          </p:nvPr>
        </p:nvSpPr>
        <p:spPr/>
        <p:txBody>
          <a:bodyPr/>
          <a:lstStyle/>
          <a:p>
            <a:pPr>
              <a:defRPr/>
            </a:pPr>
            <a:fld id="{0B7F2F63-BF3E-4C0C-A868-2C657446BA07}" type="slidenum">
              <a:rPr lang="en-US" smtClean="0"/>
              <a:pPr>
                <a:defRPr/>
              </a:pPr>
              <a:t>14</a:t>
            </a:fld>
            <a:endParaRPr lang="en-US" dirty="0"/>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38785" y="1196752"/>
            <a:ext cx="4141863" cy="3947864"/>
          </a:xfrm>
          <a:prstGeom prst="rect">
            <a:avLst/>
          </a:prstGeom>
        </p:spPr>
      </p:pic>
    </p:spTree>
    <p:extLst>
      <p:ext uri="{BB962C8B-B14F-4D97-AF65-F5344CB8AC3E}">
        <p14:creationId xmlns:p14="http://schemas.microsoft.com/office/powerpoint/2010/main" val="74756699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JDBC </a:t>
            </a:r>
            <a:r>
              <a:rPr lang="en-US" dirty="0"/>
              <a:t>Driver Types </a:t>
            </a:r>
            <a:endParaRPr lang="en-GB" dirty="0"/>
          </a:p>
        </p:txBody>
      </p:sp>
      <p:sp>
        <p:nvSpPr>
          <p:cNvPr id="4" name="Footer Placeholder 3"/>
          <p:cNvSpPr>
            <a:spLocks noGrp="1"/>
          </p:cNvSpPr>
          <p:nvPr>
            <p:ph type="ftr" sz="quarter" idx="3"/>
          </p:nvPr>
        </p:nvSpPr>
        <p:spPr/>
        <p:txBody>
          <a:bodyPr/>
          <a:lstStyle/>
          <a:p>
            <a:pPr>
              <a:defRPr/>
            </a:pPr>
            <a:r>
              <a:rPr lang="en-US" smtClean="0"/>
              <a:t>© Aptech Ltd.                                                                                                       JDBC API/Session 9</a:t>
            </a:r>
            <a:endParaRPr lang="en-US" dirty="0"/>
          </a:p>
        </p:txBody>
      </p:sp>
      <p:sp>
        <p:nvSpPr>
          <p:cNvPr id="5" name="Slide Number Placeholder 4"/>
          <p:cNvSpPr>
            <a:spLocks noGrp="1"/>
          </p:cNvSpPr>
          <p:nvPr>
            <p:ph type="sldNum" sz="quarter" idx="4"/>
          </p:nvPr>
        </p:nvSpPr>
        <p:spPr/>
        <p:txBody>
          <a:bodyPr/>
          <a:lstStyle/>
          <a:p>
            <a:pPr>
              <a:defRPr/>
            </a:pPr>
            <a:fld id="{0B7F2F63-BF3E-4C0C-A868-2C657446BA07}" type="slidenum">
              <a:rPr lang="en-US" smtClean="0"/>
              <a:pPr>
                <a:defRPr/>
              </a:pPr>
              <a:t>15</a:t>
            </a:fld>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3743841307"/>
              </p:ext>
            </p:extLst>
          </p:nvPr>
        </p:nvGraphicFramePr>
        <p:xfrm>
          <a:off x="827584" y="980728"/>
          <a:ext cx="7416825" cy="5120640"/>
        </p:xfrm>
        <a:graphic>
          <a:graphicData uri="http://schemas.openxmlformats.org/drawingml/2006/table">
            <a:tbl>
              <a:tblPr firstRow="1" bandRow="1">
                <a:tableStyleId>{5C22544A-7EE6-4342-B048-85BDC9FD1C3A}</a:tableStyleId>
              </a:tblPr>
              <a:tblGrid>
                <a:gridCol w="2472275"/>
                <a:gridCol w="2472275"/>
                <a:gridCol w="2472275"/>
              </a:tblGrid>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1" i="0" u="none" strike="noStrike" kern="1200" baseline="0" dirty="0" smtClean="0">
                          <a:solidFill>
                            <a:schemeClr val="lt1"/>
                          </a:solidFill>
                          <a:latin typeface="+mn-lt"/>
                          <a:ea typeface="+mn-ea"/>
                          <a:cs typeface="+mn-cs"/>
                        </a:rPr>
                        <a:t>Driver Type </a:t>
                      </a:r>
                      <a:r>
                        <a:rPr lang="en-US" sz="1800" b="0" i="0" u="none" strike="noStrike" kern="1200" baseline="0" dirty="0" smtClean="0">
                          <a:solidFill>
                            <a:schemeClr val="lt1"/>
                          </a:solidFill>
                          <a:latin typeface="+mn-lt"/>
                          <a:ea typeface="+mn-ea"/>
                          <a:cs typeface="+mn-cs"/>
                        </a:rPr>
                        <a:t>	</a:t>
                      </a:r>
                    </a:p>
                    <a:p>
                      <a:pPr algn="ctr"/>
                      <a:endParaRPr lang="en-US"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1" i="0" u="none" strike="noStrike" kern="1200" baseline="0" dirty="0" smtClean="0">
                          <a:solidFill>
                            <a:schemeClr val="lt1"/>
                          </a:solidFill>
                          <a:latin typeface="+mn-lt"/>
                          <a:ea typeface="+mn-ea"/>
                          <a:cs typeface="+mn-cs"/>
                        </a:rPr>
                        <a:t>Driver Name </a:t>
                      </a:r>
                      <a:r>
                        <a:rPr lang="en-US" sz="1800" b="0" i="0" u="none" strike="noStrike" kern="1200" baseline="0" dirty="0" smtClean="0">
                          <a:solidFill>
                            <a:schemeClr val="lt1"/>
                          </a:solidFill>
                          <a:latin typeface="+mn-lt"/>
                          <a:ea typeface="+mn-ea"/>
                          <a:cs typeface="+mn-cs"/>
                        </a:rPr>
                        <a:t>	</a:t>
                      </a:r>
                    </a:p>
                    <a:p>
                      <a:pPr algn="ctr"/>
                      <a:endParaRPr lang="en-US"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1" i="0" u="none" strike="noStrike" kern="1200" baseline="0" dirty="0" smtClean="0">
                          <a:solidFill>
                            <a:schemeClr val="lt1"/>
                          </a:solidFill>
                          <a:latin typeface="+mn-lt"/>
                          <a:ea typeface="+mn-ea"/>
                          <a:cs typeface="+mn-cs"/>
                        </a:rPr>
                        <a:t>Description </a:t>
                      </a:r>
                      <a:r>
                        <a:rPr lang="en-US" sz="1800" b="0" i="0" u="none" strike="noStrike" kern="1200" baseline="0" dirty="0" smtClean="0">
                          <a:solidFill>
                            <a:schemeClr val="lt1"/>
                          </a:solidFill>
                          <a:latin typeface="+mn-lt"/>
                          <a:ea typeface="+mn-ea"/>
                          <a:cs typeface="+mn-cs"/>
                        </a:rPr>
                        <a:t>	</a:t>
                      </a:r>
                    </a:p>
                    <a:p>
                      <a:pPr algn="ctr"/>
                      <a:endParaRPr lang="en-US"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kern="1200" baseline="0" dirty="0" smtClean="0">
                          <a:solidFill>
                            <a:schemeClr val="dk1"/>
                          </a:solidFill>
                          <a:latin typeface="+mn-lt"/>
                          <a:ea typeface="+mn-ea"/>
                          <a:cs typeface="+mn-cs"/>
                        </a:rPr>
                        <a:t>Type I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kern="1200" baseline="0" dirty="0" smtClean="0">
                          <a:solidFill>
                            <a:schemeClr val="dk1"/>
                          </a:solidFill>
                          <a:latin typeface="+mn-lt"/>
                          <a:ea typeface="+mn-ea"/>
                          <a:cs typeface="+mn-cs"/>
                        </a:rPr>
                        <a:t>ODBC-JDBC Bridge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kern="1200" baseline="0" dirty="0" smtClean="0">
                          <a:solidFill>
                            <a:schemeClr val="dk1"/>
                          </a:solidFill>
                          <a:latin typeface="+mn-lt"/>
                          <a:ea typeface="+mn-ea"/>
                          <a:cs typeface="+mn-cs"/>
                        </a:rPr>
                        <a:t>Translates JDBC calls into ODBC calls 	</a:t>
                      </a: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kern="1200" baseline="0" dirty="0" smtClean="0">
                          <a:solidFill>
                            <a:schemeClr val="dk1"/>
                          </a:solidFill>
                          <a:latin typeface="+mn-lt"/>
                          <a:ea typeface="+mn-ea"/>
                          <a:cs typeface="+mn-cs"/>
                        </a:rPr>
                        <a:t>Type II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kern="1200" baseline="0" dirty="0" smtClean="0">
                          <a:solidFill>
                            <a:schemeClr val="dk1"/>
                          </a:solidFill>
                          <a:latin typeface="+mn-lt"/>
                          <a:ea typeface="+mn-ea"/>
                          <a:cs typeface="+mn-cs"/>
                        </a:rPr>
                        <a:t>Native API-Java/ Partly Java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kern="1200" baseline="0" dirty="0" smtClean="0">
                          <a:solidFill>
                            <a:schemeClr val="dk1"/>
                          </a:solidFill>
                          <a:latin typeface="+mn-lt"/>
                          <a:ea typeface="+mn-ea"/>
                          <a:cs typeface="+mn-cs"/>
                        </a:rPr>
                        <a:t>Translates JDBC calls into database-specific calls or native calls 	</a:t>
                      </a: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kern="1200" baseline="0" dirty="0" smtClean="0">
                          <a:solidFill>
                            <a:schemeClr val="dk1"/>
                          </a:solidFill>
                          <a:latin typeface="+mn-lt"/>
                          <a:ea typeface="+mn-ea"/>
                          <a:cs typeface="+mn-cs"/>
                        </a:rPr>
                        <a:t>Type III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kern="1200" baseline="0" dirty="0" smtClean="0">
                          <a:solidFill>
                            <a:schemeClr val="dk1"/>
                          </a:solidFill>
                          <a:latin typeface="+mn-lt"/>
                          <a:ea typeface="+mn-ea"/>
                          <a:cs typeface="+mn-cs"/>
                        </a:rPr>
                        <a:t>JDBC Network-All Java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kern="1200" baseline="0" dirty="0" smtClean="0">
                          <a:solidFill>
                            <a:schemeClr val="dk1"/>
                          </a:solidFill>
                          <a:latin typeface="+mn-lt"/>
                          <a:ea typeface="+mn-ea"/>
                          <a:cs typeface="+mn-cs"/>
                        </a:rPr>
                        <a:t>Maps JDBC calls to the underlying ‘network’ protocol, which in turn calls native methods on the server 	</a:t>
                      </a: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kern="1200" baseline="0" dirty="0" smtClean="0">
                          <a:solidFill>
                            <a:schemeClr val="dk1"/>
                          </a:solidFill>
                          <a:latin typeface="+mn-lt"/>
                          <a:ea typeface="+mn-ea"/>
                          <a:cs typeface="+mn-cs"/>
                        </a:rPr>
                        <a:t>Type IV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kern="1200" baseline="0" dirty="0" smtClean="0">
                          <a:solidFill>
                            <a:schemeClr val="dk1"/>
                          </a:solidFill>
                          <a:latin typeface="+mn-lt"/>
                          <a:ea typeface="+mn-ea"/>
                          <a:cs typeface="+mn-cs"/>
                        </a:rPr>
                        <a:t>Native Protocol-All Java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kern="1200" baseline="0" dirty="0" smtClean="0">
                          <a:solidFill>
                            <a:schemeClr val="dk1"/>
                          </a:solidFill>
                          <a:latin typeface="+mn-lt"/>
                          <a:ea typeface="+mn-ea"/>
                          <a:cs typeface="+mn-cs"/>
                        </a:rPr>
                        <a:t>Directly calls RDBMS from the client machine 	</a:t>
                      </a:r>
                    </a:p>
                  </a:txBody>
                  <a:tcPr/>
                </a:tc>
              </a:tr>
            </a:tbl>
          </a:graphicData>
        </a:graphic>
      </p:graphicFrame>
    </p:spTree>
    <p:extLst>
      <p:ext uri="{BB962C8B-B14F-4D97-AF65-F5344CB8AC3E}">
        <p14:creationId xmlns:p14="http://schemas.microsoft.com/office/powerpoint/2010/main" val="42213867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lstStyle/>
          <a:p>
            <a:r>
              <a:rPr lang="en-GB" sz="2400" dirty="0" smtClean="0"/>
              <a:t>Figure displays </a:t>
            </a:r>
            <a:r>
              <a:rPr lang="en-GB" sz="2400" dirty="0"/>
              <a:t>the JDBC type 1 driver.</a:t>
            </a:r>
          </a:p>
          <a:p>
            <a:endParaRPr lang="en-US" dirty="0"/>
          </a:p>
        </p:txBody>
      </p:sp>
      <p:sp>
        <p:nvSpPr>
          <p:cNvPr id="3" name="Title 2"/>
          <p:cNvSpPr>
            <a:spLocks noGrp="1"/>
          </p:cNvSpPr>
          <p:nvPr>
            <p:ph type="title"/>
          </p:nvPr>
        </p:nvSpPr>
        <p:spPr/>
        <p:txBody>
          <a:bodyPr/>
          <a:lstStyle/>
          <a:p>
            <a:r>
              <a:rPr lang="en-US" dirty="0" smtClean="0"/>
              <a:t>JDBC Type </a:t>
            </a:r>
            <a:r>
              <a:rPr lang="en-US" dirty="0"/>
              <a:t>1 </a:t>
            </a:r>
            <a:r>
              <a:rPr lang="en-US" dirty="0" smtClean="0"/>
              <a:t>Driver [1-3] </a:t>
            </a:r>
            <a:endParaRPr lang="en-GB" dirty="0"/>
          </a:p>
        </p:txBody>
      </p:sp>
      <p:sp>
        <p:nvSpPr>
          <p:cNvPr id="4" name="Footer Placeholder 3"/>
          <p:cNvSpPr>
            <a:spLocks noGrp="1"/>
          </p:cNvSpPr>
          <p:nvPr>
            <p:ph type="ftr" sz="quarter" idx="3"/>
          </p:nvPr>
        </p:nvSpPr>
        <p:spPr/>
        <p:txBody>
          <a:bodyPr/>
          <a:lstStyle/>
          <a:p>
            <a:pPr>
              <a:defRPr/>
            </a:pPr>
            <a:r>
              <a:rPr lang="en-US" smtClean="0"/>
              <a:t>© Aptech Ltd.                                                                                                       JDBC API/Session 9</a:t>
            </a:r>
            <a:endParaRPr lang="en-US" dirty="0"/>
          </a:p>
        </p:txBody>
      </p:sp>
      <p:sp>
        <p:nvSpPr>
          <p:cNvPr id="5" name="Slide Number Placeholder 4"/>
          <p:cNvSpPr>
            <a:spLocks noGrp="1"/>
          </p:cNvSpPr>
          <p:nvPr>
            <p:ph type="sldNum" sz="quarter" idx="4"/>
          </p:nvPr>
        </p:nvSpPr>
        <p:spPr/>
        <p:txBody>
          <a:bodyPr/>
          <a:lstStyle/>
          <a:p>
            <a:pPr>
              <a:defRPr/>
            </a:pPr>
            <a:fld id="{0B7F2F63-BF3E-4C0C-A868-2C657446BA07}" type="slidenum">
              <a:rPr lang="en-US" smtClean="0"/>
              <a:pPr>
                <a:defRPr/>
              </a:pPr>
              <a:t>16</a:t>
            </a:fld>
            <a:endParaRPr lang="en-US" dirty="0"/>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55576" y="1436241"/>
            <a:ext cx="7956560" cy="4320480"/>
          </a:xfrm>
          <a:prstGeom prst="rect">
            <a:avLst/>
          </a:prstGeom>
        </p:spPr>
      </p:pic>
    </p:spTree>
    <p:extLst>
      <p:ext uri="{BB962C8B-B14F-4D97-AF65-F5344CB8AC3E}">
        <p14:creationId xmlns:p14="http://schemas.microsoft.com/office/powerpoint/2010/main" val="301725075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JDBC Type </a:t>
            </a:r>
            <a:r>
              <a:rPr lang="en-US" dirty="0"/>
              <a:t>1 </a:t>
            </a:r>
            <a:r>
              <a:rPr lang="en-US" dirty="0" smtClean="0"/>
              <a:t>Driver [2-3</a:t>
            </a:r>
            <a:r>
              <a:rPr lang="en-US" dirty="0"/>
              <a:t>]</a:t>
            </a:r>
            <a:r>
              <a:rPr lang="en-US" dirty="0" smtClean="0"/>
              <a:t> </a:t>
            </a:r>
            <a:endParaRPr lang="en-GB" dirty="0"/>
          </a:p>
        </p:txBody>
      </p:sp>
      <p:sp>
        <p:nvSpPr>
          <p:cNvPr id="4" name="Footer Placeholder 3"/>
          <p:cNvSpPr>
            <a:spLocks noGrp="1"/>
          </p:cNvSpPr>
          <p:nvPr>
            <p:ph type="ftr" sz="quarter" idx="3"/>
          </p:nvPr>
        </p:nvSpPr>
        <p:spPr/>
        <p:txBody>
          <a:bodyPr/>
          <a:lstStyle/>
          <a:p>
            <a:pPr>
              <a:defRPr/>
            </a:pPr>
            <a:r>
              <a:rPr lang="en-US" smtClean="0"/>
              <a:t>© Aptech Ltd.                                                                                                       JDBC API/Session 9</a:t>
            </a:r>
            <a:endParaRPr lang="en-US" dirty="0"/>
          </a:p>
        </p:txBody>
      </p:sp>
      <p:sp>
        <p:nvSpPr>
          <p:cNvPr id="5" name="Slide Number Placeholder 4"/>
          <p:cNvSpPr>
            <a:spLocks noGrp="1"/>
          </p:cNvSpPr>
          <p:nvPr>
            <p:ph type="sldNum" sz="quarter" idx="4"/>
          </p:nvPr>
        </p:nvSpPr>
        <p:spPr/>
        <p:txBody>
          <a:bodyPr/>
          <a:lstStyle/>
          <a:p>
            <a:pPr>
              <a:defRPr/>
            </a:pPr>
            <a:fld id="{0B7F2F63-BF3E-4C0C-A868-2C657446BA07}" type="slidenum">
              <a:rPr lang="en-US" smtClean="0"/>
              <a:pPr>
                <a:defRPr/>
              </a:pPr>
              <a:t>17</a:t>
            </a:fld>
            <a:endParaRPr lang="en-US" dirty="0"/>
          </a:p>
        </p:txBody>
      </p:sp>
      <p:sp>
        <p:nvSpPr>
          <p:cNvPr id="6" name="Content Placeholder 1"/>
          <p:cNvSpPr>
            <a:spLocks noGrp="1"/>
          </p:cNvSpPr>
          <p:nvPr>
            <p:ph idx="1"/>
          </p:nvPr>
        </p:nvSpPr>
        <p:spPr>
          <a:xfrm>
            <a:off x="304800" y="914400"/>
            <a:ext cx="8610600" cy="5257800"/>
          </a:xfrm>
        </p:spPr>
        <p:txBody>
          <a:bodyPr/>
          <a:lstStyle/>
          <a:p>
            <a:pPr marL="0" indent="0">
              <a:buNone/>
            </a:pPr>
            <a:r>
              <a:rPr lang="en-US" sz="2400" b="1" u="sng" dirty="0" smtClean="0"/>
              <a:t>Features</a:t>
            </a:r>
            <a:r>
              <a:rPr lang="en-US" sz="2400" dirty="0" smtClean="0"/>
              <a:t>:</a:t>
            </a:r>
          </a:p>
          <a:p>
            <a:r>
              <a:rPr lang="en-US" sz="2400" dirty="0"/>
              <a:t>The Type 1 drivers use a bridging technology that provides JDBC access via ODBC drivers. </a:t>
            </a:r>
            <a:endParaRPr lang="en-US" sz="2400" dirty="0" smtClean="0"/>
          </a:p>
          <a:p>
            <a:r>
              <a:rPr lang="en-US" sz="2400" dirty="0" smtClean="0"/>
              <a:t>This </a:t>
            </a:r>
            <a:r>
              <a:rPr lang="en-US" sz="2400" dirty="0"/>
              <a:t>establishes a link between JDBC API and ODBC API. </a:t>
            </a:r>
            <a:endParaRPr lang="en-US" sz="2400" dirty="0" smtClean="0"/>
          </a:p>
          <a:p>
            <a:r>
              <a:rPr lang="en-US" sz="2400" dirty="0" smtClean="0"/>
              <a:t>The </a:t>
            </a:r>
            <a:r>
              <a:rPr lang="en-US" sz="2400" dirty="0"/>
              <a:t>ODBC API is in turn implemented to get the actual access to the database via the standard ODBC drivers. </a:t>
            </a:r>
            <a:endParaRPr lang="en-US" sz="2400" dirty="0" smtClean="0"/>
          </a:p>
          <a:p>
            <a:pPr marL="0" indent="0">
              <a:buNone/>
            </a:pPr>
            <a:r>
              <a:rPr lang="en-US" sz="2400" b="1" u="sng" dirty="0" smtClean="0"/>
              <a:t>Advantages</a:t>
            </a:r>
            <a:r>
              <a:rPr lang="en-US" sz="2400" dirty="0" smtClean="0"/>
              <a:t>:</a:t>
            </a:r>
          </a:p>
          <a:p>
            <a:r>
              <a:rPr lang="en-US" sz="2400" dirty="0"/>
              <a:t>The Type 1 drivers are written to allow access to various databases through pre-existing ODBC drivers. </a:t>
            </a:r>
            <a:endParaRPr lang="en-US" sz="2400" dirty="0" smtClean="0"/>
          </a:p>
          <a:p>
            <a:r>
              <a:rPr lang="en-US" sz="2400" dirty="0" smtClean="0"/>
              <a:t>In </a:t>
            </a:r>
            <a:r>
              <a:rPr lang="en-US" sz="2400" dirty="0"/>
              <a:t>some cases, they are the only option to databases like MS-Access or Microsoft SQL Server for having ODBC native call interface. </a:t>
            </a:r>
            <a:endParaRPr lang="en-US" sz="2400" dirty="0" smtClean="0"/>
          </a:p>
        </p:txBody>
      </p:sp>
    </p:spTree>
    <p:extLst>
      <p:ext uri="{BB962C8B-B14F-4D97-AF65-F5344CB8AC3E}">
        <p14:creationId xmlns:p14="http://schemas.microsoft.com/office/powerpoint/2010/main" val="374580290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JDBC Type </a:t>
            </a:r>
            <a:r>
              <a:rPr lang="en-US" dirty="0"/>
              <a:t>1 </a:t>
            </a:r>
            <a:r>
              <a:rPr lang="en-US" dirty="0" smtClean="0"/>
              <a:t>Driver [3-3</a:t>
            </a:r>
            <a:r>
              <a:rPr lang="en-US" dirty="0"/>
              <a:t>]</a:t>
            </a:r>
            <a:r>
              <a:rPr lang="en-US" dirty="0" smtClean="0"/>
              <a:t> </a:t>
            </a:r>
            <a:endParaRPr lang="en-GB" dirty="0"/>
          </a:p>
        </p:txBody>
      </p:sp>
      <p:sp>
        <p:nvSpPr>
          <p:cNvPr id="4" name="Footer Placeholder 3"/>
          <p:cNvSpPr>
            <a:spLocks noGrp="1"/>
          </p:cNvSpPr>
          <p:nvPr>
            <p:ph type="ftr" sz="quarter" idx="3"/>
          </p:nvPr>
        </p:nvSpPr>
        <p:spPr/>
        <p:txBody>
          <a:bodyPr/>
          <a:lstStyle/>
          <a:p>
            <a:pPr>
              <a:defRPr/>
            </a:pPr>
            <a:r>
              <a:rPr lang="en-US" smtClean="0"/>
              <a:t>© Aptech Ltd.                                                                                                       JDBC API/Session 9</a:t>
            </a:r>
            <a:endParaRPr lang="en-US" dirty="0"/>
          </a:p>
        </p:txBody>
      </p:sp>
      <p:sp>
        <p:nvSpPr>
          <p:cNvPr id="5" name="Slide Number Placeholder 4"/>
          <p:cNvSpPr>
            <a:spLocks noGrp="1"/>
          </p:cNvSpPr>
          <p:nvPr>
            <p:ph type="sldNum" sz="quarter" idx="4"/>
          </p:nvPr>
        </p:nvSpPr>
        <p:spPr/>
        <p:txBody>
          <a:bodyPr/>
          <a:lstStyle/>
          <a:p>
            <a:pPr>
              <a:defRPr/>
            </a:pPr>
            <a:fld id="{0B7F2F63-BF3E-4C0C-A868-2C657446BA07}" type="slidenum">
              <a:rPr lang="en-US" smtClean="0"/>
              <a:pPr>
                <a:defRPr/>
              </a:pPr>
              <a:t>18</a:t>
            </a:fld>
            <a:endParaRPr lang="en-US" dirty="0"/>
          </a:p>
        </p:txBody>
      </p:sp>
      <p:sp>
        <p:nvSpPr>
          <p:cNvPr id="6" name="Content Placeholder 1"/>
          <p:cNvSpPr>
            <a:spLocks noGrp="1"/>
          </p:cNvSpPr>
          <p:nvPr>
            <p:ph idx="1"/>
          </p:nvPr>
        </p:nvSpPr>
        <p:spPr>
          <a:xfrm>
            <a:off x="304800" y="914400"/>
            <a:ext cx="8610600" cy="5257800"/>
          </a:xfrm>
        </p:spPr>
        <p:txBody>
          <a:bodyPr/>
          <a:lstStyle/>
          <a:p>
            <a:pPr marL="0" indent="0">
              <a:buNone/>
            </a:pPr>
            <a:r>
              <a:rPr lang="en-US" sz="2400" b="1" u="sng" dirty="0" smtClean="0"/>
              <a:t>Disadvantages</a:t>
            </a:r>
            <a:r>
              <a:rPr lang="en-US" sz="2400" dirty="0" smtClean="0"/>
              <a:t>:</a:t>
            </a:r>
          </a:p>
          <a:p>
            <a:r>
              <a:rPr lang="en-US" sz="2400" dirty="0"/>
              <a:t>The Type 1 driver does not hold good for applications that do not support software installations on client machines. </a:t>
            </a:r>
            <a:endParaRPr lang="en-US" sz="2400" dirty="0" smtClean="0"/>
          </a:p>
          <a:p>
            <a:r>
              <a:rPr lang="en-US" sz="2400" dirty="0" smtClean="0"/>
              <a:t>The </a:t>
            </a:r>
            <a:r>
              <a:rPr lang="en-US" sz="2400" dirty="0"/>
              <a:t>native ODBC libraries and the database client codes must reside on the server, which in turn reduces the performance. </a:t>
            </a:r>
            <a:endParaRPr lang="en-US" sz="2400" dirty="0" smtClean="0"/>
          </a:p>
        </p:txBody>
      </p:sp>
    </p:spTree>
    <p:extLst>
      <p:ext uri="{BB962C8B-B14F-4D97-AF65-F5344CB8AC3E}">
        <p14:creationId xmlns:p14="http://schemas.microsoft.com/office/powerpoint/2010/main" val="301883294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p:cNvSpPr>
            <a:spLocks noGrp="1"/>
          </p:cNvSpPr>
          <p:nvPr>
            <p:ph idx="1"/>
          </p:nvPr>
        </p:nvSpPr>
        <p:spPr/>
        <p:txBody>
          <a:bodyPr/>
          <a:lstStyle/>
          <a:p>
            <a:r>
              <a:rPr lang="en-GB" sz="2400" dirty="0" smtClean="0"/>
              <a:t>Figure displays </a:t>
            </a:r>
            <a:r>
              <a:rPr lang="en-GB" sz="2400" dirty="0"/>
              <a:t>the JDBC type 2 driver.</a:t>
            </a:r>
          </a:p>
          <a:p>
            <a:endParaRPr lang="en-US" sz="2400" dirty="0"/>
          </a:p>
        </p:txBody>
      </p:sp>
      <p:sp>
        <p:nvSpPr>
          <p:cNvPr id="3" name="Title 2"/>
          <p:cNvSpPr>
            <a:spLocks noGrp="1"/>
          </p:cNvSpPr>
          <p:nvPr>
            <p:ph type="title"/>
          </p:nvPr>
        </p:nvSpPr>
        <p:spPr/>
        <p:txBody>
          <a:bodyPr/>
          <a:lstStyle/>
          <a:p>
            <a:r>
              <a:rPr lang="en-US" smtClean="0"/>
              <a:t>JDBC Type 2 Driver [1-3] </a:t>
            </a:r>
            <a:endParaRPr lang="en-GB" dirty="0"/>
          </a:p>
        </p:txBody>
      </p:sp>
      <p:sp>
        <p:nvSpPr>
          <p:cNvPr id="4" name="Footer Placeholder 3"/>
          <p:cNvSpPr>
            <a:spLocks noGrp="1"/>
          </p:cNvSpPr>
          <p:nvPr>
            <p:ph type="ftr" sz="quarter" idx="3"/>
          </p:nvPr>
        </p:nvSpPr>
        <p:spPr/>
        <p:txBody>
          <a:bodyPr/>
          <a:lstStyle/>
          <a:p>
            <a:r>
              <a:rPr lang="en-US" smtClean="0"/>
              <a:t>© Aptech Ltd.                                                                                                       JDBC API/Session 9</a:t>
            </a:r>
            <a:endParaRPr lang="en-US" dirty="0"/>
          </a:p>
        </p:txBody>
      </p:sp>
      <p:sp>
        <p:nvSpPr>
          <p:cNvPr id="5" name="Slide Number Placeholder 4"/>
          <p:cNvSpPr>
            <a:spLocks noGrp="1"/>
          </p:cNvSpPr>
          <p:nvPr>
            <p:ph type="sldNum" sz="quarter" idx="4"/>
          </p:nvPr>
        </p:nvSpPr>
        <p:spPr/>
        <p:txBody>
          <a:bodyPr/>
          <a:lstStyle/>
          <a:p>
            <a:fld id="{0B7F2F63-BF3E-4C0C-A868-2C657446BA07}" type="slidenum">
              <a:rPr lang="en-US" smtClean="0"/>
              <a:pPr/>
              <a:t>19</a:t>
            </a:fld>
            <a:endParaRPr lang="en-US" dirty="0"/>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9680" y="1700808"/>
            <a:ext cx="7560840" cy="4155056"/>
          </a:xfrm>
          <a:prstGeom prst="rect">
            <a:avLst/>
          </a:prstGeom>
        </p:spPr>
      </p:pic>
    </p:spTree>
    <p:extLst>
      <p:ext uri="{BB962C8B-B14F-4D97-AF65-F5344CB8AC3E}">
        <p14:creationId xmlns:p14="http://schemas.microsoft.com/office/powerpoint/2010/main" val="400919960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2800" dirty="0" smtClean="0"/>
              <a:t>Objectives </a:t>
            </a:r>
            <a:endParaRPr lang="en-US" sz="2800" dirty="0"/>
          </a:p>
        </p:txBody>
      </p:sp>
      <p:sp>
        <p:nvSpPr>
          <p:cNvPr id="4" name="Footer Placeholder 3"/>
          <p:cNvSpPr>
            <a:spLocks noGrp="1"/>
          </p:cNvSpPr>
          <p:nvPr>
            <p:ph type="ftr" sz="quarter" idx="3"/>
          </p:nvPr>
        </p:nvSpPr>
        <p:spPr/>
        <p:txBody>
          <a:bodyPr/>
          <a:lstStyle/>
          <a:p>
            <a:pPr>
              <a:defRPr/>
            </a:pPr>
            <a:r>
              <a:rPr lang="en-US" smtClean="0"/>
              <a:t>© Aptech Ltd.                                                                                                       JDBC API/Session 9</a:t>
            </a:r>
            <a:endParaRPr lang="en-US" dirty="0"/>
          </a:p>
        </p:txBody>
      </p:sp>
      <p:sp>
        <p:nvSpPr>
          <p:cNvPr id="5" name="Slide Number Placeholder 4"/>
          <p:cNvSpPr>
            <a:spLocks noGrp="1"/>
          </p:cNvSpPr>
          <p:nvPr>
            <p:ph type="sldNum" sz="quarter" idx="4"/>
          </p:nvPr>
        </p:nvSpPr>
        <p:spPr/>
        <p:txBody>
          <a:bodyPr/>
          <a:lstStyle/>
          <a:p>
            <a:pPr>
              <a:defRPr/>
            </a:pPr>
            <a:fld id="{0B7F2F63-BF3E-4C0C-A868-2C657446BA07}" type="slidenum">
              <a:rPr lang="en-US" smtClean="0"/>
              <a:pPr>
                <a:defRPr/>
              </a:pPr>
              <a:t>2</a:t>
            </a:fld>
            <a:endParaRPr lang="en-US" dirty="0"/>
          </a:p>
        </p:txBody>
      </p:sp>
      <p:sp>
        <p:nvSpPr>
          <p:cNvPr id="6" name="Content Placeholder 1"/>
          <p:cNvSpPr>
            <a:spLocks noGrp="1"/>
          </p:cNvSpPr>
          <p:nvPr>
            <p:ph idx="1"/>
          </p:nvPr>
        </p:nvSpPr>
        <p:spPr>
          <a:xfrm>
            <a:off x="304800" y="914400"/>
            <a:ext cx="8610600" cy="5257800"/>
          </a:xfrm>
        </p:spPr>
        <p:txBody>
          <a:bodyPr/>
          <a:lstStyle/>
          <a:p>
            <a:r>
              <a:rPr lang="en-US" sz="2400" dirty="0" smtClean="0"/>
              <a:t>Describe JDBC</a:t>
            </a:r>
            <a:endParaRPr lang="en-US" sz="2400" dirty="0"/>
          </a:p>
          <a:p>
            <a:r>
              <a:rPr lang="en-US" sz="2400" dirty="0" smtClean="0"/>
              <a:t>Describe JDBC </a:t>
            </a:r>
            <a:r>
              <a:rPr lang="en-US" sz="2400" dirty="0"/>
              <a:t>Driver Types</a:t>
            </a:r>
          </a:p>
          <a:p>
            <a:r>
              <a:rPr lang="en-US" sz="2400" dirty="0" smtClean="0"/>
              <a:t>Explain JDBC </a:t>
            </a:r>
            <a:r>
              <a:rPr lang="en-US" sz="2400" dirty="0"/>
              <a:t>Application Development </a:t>
            </a:r>
            <a:r>
              <a:rPr lang="en-US" sz="2400" dirty="0" smtClean="0"/>
              <a:t>Process</a:t>
            </a:r>
            <a:endParaRPr lang="en-US" sz="2400" dirty="0"/>
          </a:p>
          <a:p>
            <a:r>
              <a:rPr lang="en-US" sz="2400" dirty="0" smtClean="0"/>
              <a:t>Describe Database </a:t>
            </a:r>
            <a:r>
              <a:rPr lang="en-US" sz="2400" dirty="0"/>
              <a:t>Meta Information </a:t>
            </a:r>
            <a:endParaRPr lang="en-US" sz="2400" dirty="0" smtClean="0"/>
          </a:p>
          <a:p>
            <a:endParaRPr lang="en-US" sz="2400"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JDBC Type </a:t>
            </a:r>
            <a:r>
              <a:rPr lang="en-US" dirty="0"/>
              <a:t>2</a:t>
            </a:r>
            <a:r>
              <a:rPr lang="en-US" dirty="0" smtClean="0"/>
              <a:t> Driver [2-3</a:t>
            </a:r>
            <a:r>
              <a:rPr lang="en-US" dirty="0"/>
              <a:t>]</a:t>
            </a:r>
            <a:r>
              <a:rPr lang="en-US" dirty="0" smtClean="0"/>
              <a:t> </a:t>
            </a:r>
            <a:endParaRPr lang="en-GB" dirty="0"/>
          </a:p>
        </p:txBody>
      </p:sp>
      <p:sp>
        <p:nvSpPr>
          <p:cNvPr id="4" name="Footer Placeholder 3"/>
          <p:cNvSpPr>
            <a:spLocks noGrp="1"/>
          </p:cNvSpPr>
          <p:nvPr>
            <p:ph type="ftr" sz="quarter" idx="3"/>
          </p:nvPr>
        </p:nvSpPr>
        <p:spPr/>
        <p:txBody>
          <a:bodyPr/>
          <a:lstStyle/>
          <a:p>
            <a:pPr>
              <a:defRPr/>
            </a:pPr>
            <a:r>
              <a:rPr lang="en-US" smtClean="0"/>
              <a:t>© Aptech Ltd.                                                                                                       JDBC API/Session 9</a:t>
            </a:r>
            <a:endParaRPr lang="en-US" dirty="0"/>
          </a:p>
        </p:txBody>
      </p:sp>
      <p:sp>
        <p:nvSpPr>
          <p:cNvPr id="5" name="Slide Number Placeholder 4"/>
          <p:cNvSpPr>
            <a:spLocks noGrp="1"/>
          </p:cNvSpPr>
          <p:nvPr>
            <p:ph type="sldNum" sz="quarter" idx="4"/>
          </p:nvPr>
        </p:nvSpPr>
        <p:spPr/>
        <p:txBody>
          <a:bodyPr/>
          <a:lstStyle/>
          <a:p>
            <a:pPr>
              <a:defRPr/>
            </a:pPr>
            <a:fld id="{0B7F2F63-BF3E-4C0C-A868-2C657446BA07}" type="slidenum">
              <a:rPr lang="en-US" smtClean="0"/>
              <a:pPr>
                <a:defRPr/>
              </a:pPr>
              <a:t>20</a:t>
            </a:fld>
            <a:endParaRPr lang="en-US" dirty="0"/>
          </a:p>
        </p:txBody>
      </p:sp>
      <p:sp>
        <p:nvSpPr>
          <p:cNvPr id="6" name="Content Placeholder 1"/>
          <p:cNvSpPr>
            <a:spLocks noGrp="1"/>
          </p:cNvSpPr>
          <p:nvPr>
            <p:ph idx="1"/>
          </p:nvPr>
        </p:nvSpPr>
        <p:spPr>
          <a:xfrm>
            <a:off x="304800" y="914400"/>
            <a:ext cx="8610600" cy="5257800"/>
          </a:xfrm>
        </p:spPr>
        <p:txBody>
          <a:bodyPr/>
          <a:lstStyle/>
          <a:p>
            <a:pPr marL="0" indent="0">
              <a:buNone/>
            </a:pPr>
            <a:r>
              <a:rPr lang="en-US" sz="2400" b="1" u="sng" dirty="0" smtClean="0"/>
              <a:t>Features</a:t>
            </a:r>
            <a:r>
              <a:rPr lang="en-US" sz="2400" dirty="0" smtClean="0"/>
              <a:t>:</a:t>
            </a:r>
          </a:p>
          <a:p>
            <a:r>
              <a:rPr lang="en-US" sz="2400" dirty="0"/>
              <a:t>The Type 2 driver comprises the Java code that converts JDBC calls into calls on a local database API for Oracle, Sybase, DB2, or any other type of DBMS. </a:t>
            </a:r>
            <a:endParaRPr lang="en-US" sz="2400" dirty="0" smtClean="0"/>
          </a:p>
          <a:p>
            <a:r>
              <a:rPr lang="en-US" sz="2400" dirty="0" smtClean="0"/>
              <a:t>This </a:t>
            </a:r>
            <a:r>
              <a:rPr lang="en-US" sz="2400" dirty="0"/>
              <a:t>implies that the driver calls the native methods of the individual database vendors to get the database access. </a:t>
            </a:r>
          </a:p>
          <a:p>
            <a:r>
              <a:rPr lang="en-US" sz="2400" dirty="0"/>
              <a:t>This kind of driver basically comes with the database vendors to interpret JDBC calls to the database-specific native call interface, for example, Oracle provides OCI driver. </a:t>
            </a:r>
            <a:endParaRPr lang="en-US" sz="2400" dirty="0" smtClean="0"/>
          </a:p>
          <a:p>
            <a:r>
              <a:rPr lang="en-US" sz="2400" dirty="0" smtClean="0"/>
              <a:t>The </a:t>
            </a:r>
            <a:r>
              <a:rPr lang="en-US" sz="2400" dirty="0"/>
              <a:t>Type 2 driver also needs native database-specific client libraries to be installed and configured on the client machine </a:t>
            </a:r>
            <a:r>
              <a:rPr lang="en-US" sz="2400" dirty="0" smtClean="0"/>
              <a:t>like Type </a:t>
            </a:r>
            <a:r>
              <a:rPr lang="en-US" sz="2400" dirty="0"/>
              <a:t>1 drivers. </a:t>
            </a:r>
            <a:r>
              <a:rPr lang="en-US" sz="2400" dirty="0" smtClean="0"/>
              <a:t> </a:t>
            </a:r>
          </a:p>
        </p:txBody>
      </p:sp>
    </p:spTree>
    <p:extLst>
      <p:ext uri="{BB962C8B-B14F-4D97-AF65-F5344CB8AC3E}">
        <p14:creationId xmlns:p14="http://schemas.microsoft.com/office/powerpoint/2010/main" val="190255080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JDBC Type </a:t>
            </a:r>
            <a:r>
              <a:rPr lang="en-US" dirty="0"/>
              <a:t>2</a:t>
            </a:r>
            <a:r>
              <a:rPr lang="en-US" dirty="0" smtClean="0"/>
              <a:t> Driver [3-3</a:t>
            </a:r>
            <a:r>
              <a:rPr lang="en-US" dirty="0"/>
              <a:t>]</a:t>
            </a:r>
            <a:r>
              <a:rPr lang="en-US" dirty="0" smtClean="0"/>
              <a:t> </a:t>
            </a:r>
            <a:endParaRPr lang="en-GB" dirty="0"/>
          </a:p>
        </p:txBody>
      </p:sp>
      <p:sp>
        <p:nvSpPr>
          <p:cNvPr id="4" name="Footer Placeholder 3"/>
          <p:cNvSpPr>
            <a:spLocks noGrp="1"/>
          </p:cNvSpPr>
          <p:nvPr>
            <p:ph type="ftr" sz="quarter" idx="3"/>
          </p:nvPr>
        </p:nvSpPr>
        <p:spPr/>
        <p:txBody>
          <a:bodyPr/>
          <a:lstStyle/>
          <a:p>
            <a:pPr>
              <a:defRPr/>
            </a:pPr>
            <a:r>
              <a:rPr lang="en-US" smtClean="0"/>
              <a:t>© Aptech Ltd.                                                                                                       JDBC API/Session 9</a:t>
            </a:r>
            <a:endParaRPr lang="en-US" dirty="0"/>
          </a:p>
        </p:txBody>
      </p:sp>
      <p:sp>
        <p:nvSpPr>
          <p:cNvPr id="5" name="Slide Number Placeholder 4"/>
          <p:cNvSpPr>
            <a:spLocks noGrp="1"/>
          </p:cNvSpPr>
          <p:nvPr>
            <p:ph type="sldNum" sz="quarter" idx="4"/>
          </p:nvPr>
        </p:nvSpPr>
        <p:spPr/>
        <p:txBody>
          <a:bodyPr/>
          <a:lstStyle/>
          <a:p>
            <a:pPr>
              <a:defRPr/>
            </a:pPr>
            <a:fld id="{0B7F2F63-BF3E-4C0C-A868-2C657446BA07}" type="slidenum">
              <a:rPr lang="en-US" smtClean="0"/>
              <a:pPr>
                <a:defRPr/>
              </a:pPr>
              <a:t>21</a:t>
            </a:fld>
            <a:endParaRPr lang="en-US" dirty="0"/>
          </a:p>
        </p:txBody>
      </p:sp>
      <p:sp>
        <p:nvSpPr>
          <p:cNvPr id="6" name="Content Placeholder 1"/>
          <p:cNvSpPr>
            <a:spLocks noGrp="1"/>
          </p:cNvSpPr>
          <p:nvPr>
            <p:ph idx="1"/>
          </p:nvPr>
        </p:nvSpPr>
        <p:spPr>
          <a:xfrm>
            <a:off x="304800" y="914400"/>
            <a:ext cx="8610600" cy="5257800"/>
          </a:xfrm>
        </p:spPr>
        <p:txBody>
          <a:bodyPr/>
          <a:lstStyle/>
          <a:p>
            <a:pPr marL="0" indent="0">
              <a:buNone/>
            </a:pPr>
            <a:r>
              <a:rPr lang="en-US" sz="2400" b="1" u="sng" dirty="0"/>
              <a:t>Advantages</a:t>
            </a:r>
            <a:r>
              <a:rPr lang="en-US" sz="2400" dirty="0"/>
              <a:t>:</a:t>
            </a:r>
          </a:p>
          <a:p>
            <a:r>
              <a:rPr lang="en-US" sz="2400" dirty="0"/>
              <a:t>The Type 2 driver yields better performance </a:t>
            </a:r>
            <a:r>
              <a:rPr lang="en-US" sz="2400" dirty="0" smtClean="0"/>
              <a:t>than Type </a:t>
            </a:r>
            <a:r>
              <a:rPr lang="en-US" sz="2400" dirty="0"/>
              <a:t>1 driver. </a:t>
            </a:r>
            <a:endParaRPr lang="en-US" sz="2400" dirty="0" smtClean="0"/>
          </a:p>
          <a:p>
            <a:r>
              <a:rPr lang="en-US" sz="2400" dirty="0" smtClean="0"/>
              <a:t>Type </a:t>
            </a:r>
            <a:r>
              <a:rPr lang="en-US" sz="2400" dirty="0"/>
              <a:t>2 drivers are generally faster than Type 1 drivers as the calls get converted to database-specific calls. </a:t>
            </a:r>
          </a:p>
          <a:p>
            <a:pPr marL="0" indent="0">
              <a:buNone/>
            </a:pPr>
            <a:r>
              <a:rPr lang="en-US" sz="2400" b="1" u="sng" dirty="0" smtClean="0"/>
              <a:t>Disadvantages</a:t>
            </a:r>
            <a:r>
              <a:rPr lang="en-US" sz="2400" dirty="0" smtClean="0"/>
              <a:t>:</a:t>
            </a:r>
          </a:p>
          <a:p>
            <a:r>
              <a:rPr lang="en-US" sz="2400" dirty="0"/>
              <a:t>The Type 2 driver does not support applications that do not allow software installations on client machines as it requires native database codes to be configured on client machines. </a:t>
            </a:r>
            <a:endParaRPr lang="en-US" sz="2400" dirty="0" smtClean="0"/>
          </a:p>
          <a:p>
            <a:r>
              <a:rPr lang="en-US" sz="2400" dirty="0" smtClean="0"/>
              <a:t>These </a:t>
            </a:r>
            <a:r>
              <a:rPr lang="en-US" sz="2400" dirty="0"/>
              <a:t>database specific native code libraries must reside on the server, in turn reducing the performance. </a:t>
            </a:r>
            <a:endParaRPr lang="en-US" sz="2400" dirty="0" smtClean="0"/>
          </a:p>
        </p:txBody>
      </p:sp>
    </p:spTree>
    <p:extLst>
      <p:ext uri="{BB962C8B-B14F-4D97-AF65-F5344CB8AC3E}">
        <p14:creationId xmlns:p14="http://schemas.microsoft.com/office/powerpoint/2010/main" val="304596231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lstStyle/>
          <a:p>
            <a:r>
              <a:rPr lang="en-GB" sz="2400" dirty="0" smtClean="0"/>
              <a:t>Figure displays </a:t>
            </a:r>
            <a:r>
              <a:rPr lang="en-GB" sz="2400" dirty="0"/>
              <a:t>the JDBC type 3 driver.</a:t>
            </a:r>
          </a:p>
          <a:p>
            <a:endParaRPr lang="en-US" dirty="0"/>
          </a:p>
        </p:txBody>
      </p:sp>
      <p:sp>
        <p:nvSpPr>
          <p:cNvPr id="3" name="Title 2"/>
          <p:cNvSpPr>
            <a:spLocks noGrp="1"/>
          </p:cNvSpPr>
          <p:nvPr>
            <p:ph type="title"/>
          </p:nvPr>
        </p:nvSpPr>
        <p:spPr/>
        <p:txBody>
          <a:bodyPr/>
          <a:lstStyle/>
          <a:p>
            <a:r>
              <a:rPr lang="en-US" dirty="0" smtClean="0"/>
              <a:t>JDBC Type </a:t>
            </a:r>
            <a:r>
              <a:rPr lang="en-US" dirty="0"/>
              <a:t>3</a:t>
            </a:r>
            <a:r>
              <a:rPr lang="en-US" dirty="0" smtClean="0"/>
              <a:t> Driver [1-3] </a:t>
            </a:r>
            <a:endParaRPr lang="en-GB" dirty="0"/>
          </a:p>
        </p:txBody>
      </p:sp>
      <p:sp>
        <p:nvSpPr>
          <p:cNvPr id="4" name="Footer Placeholder 3"/>
          <p:cNvSpPr>
            <a:spLocks noGrp="1"/>
          </p:cNvSpPr>
          <p:nvPr>
            <p:ph type="ftr" sz="quarter" idx="3"/>
          </p:nvPr>
        </p:nvSpPr>
        <p:spPr/>
        <p:txBody>
          <a:bodyPr/>
          <a:lstStyle/>
          <a:p>
            <a:pPr>
              <a:defRPr/>
            </a:pPr>
            <a:r>
              <a:rPr lang="en-US" smtClean="0"/>
              <a:t>© Aptech Ltd.                                                                                                       JDBC API/Session 9</a:t>
            </a:r>
            <a:endParaRPr lang="en-US" dirty="0"/>
          </a:p>
        </p:txBody>
      </p:sp>
      <p:sp>
        <p:nvSpPr>
          <p:cNvPr id="5" name="Slide Number Placeholder 4"/>
          <p:cNvSpPr>
            <a:spLocks noGrp="1"/>
          </p:cNvSpPr>
          <p:nvPr>
            <p:ph type="sldNum" sz="quarter" idx="4"/>
          </p:nvPr>
        </p:nvSpPr>
        <p:spPr/>
        <p:txBody>
          <a:bodyPr/>
          <a:lstStyle/>
          <a:p>
            <a:pPr>
              <a:defRPr/>
            </a:pPr>
            <a:fld id="{0B7F2F63-BF3E-4C0C-A868-2C657446BA07}" type="slidenum">
              <a:rPr lang="en-US" smtClean="0"/>
              <a:pPr>
                <a:defRPr/>
              </a:pPr>
              <a:t>22</a:t>
            </a:fld>
            <a:endParaRPr lang="en-US" dirty="0"/>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64770" y="1556792"/>
            <a:ext cx="7288630" cy="3592790"/>
          </a:xfrm>
          <a:prstGeom prst="rect">
            <a:avLst/>
          </a:prstGeom>
        </p:spPr>
      </p:pic>
    </p:spTree>
    <p:extLst>
      <p:ext uri="{BB962C8B-B14F-4D97-AF65-F5344CB8AC3E}">
        <p14:creationId xmlns:p14="http://schemas.microsoft.com/office/powerpoint/2010/main" val="428178349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JDBC Type </a:t>
            </a:r>
            <a:r>
              <a:rPr lang="en-US" dirty="0"/>
              <a:t>3</a:t>
            </a:r>
            <a:r>
              <a:rPr lang="en-US" dirty="0" smtClean="0"/>
              <a:t> Driver [2-3</a:t>
            </a:r>
            <a:r>
              <a:rPr lang="en-US" dirty="0"/>
              <a:t>]</a:t>
            </a:r>
            <a:r>
              <a:rPr lang="en-US" dirty="0" smtClean="0"/>
              <a:t> </a:t>
            </a:r>
            <a:endParaRPr lang="en-GB" dirty="0"/>
          </a:p>
        </p:txBody>
      </p:sp>
      <p:sp>
        <p:nvSpPr>
          <p:cNvPr id="4" name="Footer Placeholder 3"/>
          <p:cNvSpPr>
            <a:spLocks noGrp="1"/>
          </p:cNvSpPr>
          <p:nvPr>
            <p:ph type="ftr" sz="quarter" idx="3"/>
          </p:nvPr>
        </p:nvSpPr>
        <p:spPr/>
        <p:txBody>
          <a:bodyPr/>
          <a:lstStyle/>
          <a:p>
            <a:pPr>
              <a:defRPr/>
            </a:pPr>
            <a:r>
              <a:rPr lang="en-US" smtClean="0"/>
              <a:t>© Aptech Ltd.                                                                                                       JDBC API/Session 9</a:t>
            </a:r>
            <a:endParaRPr lang="en-US" dirty="0"/>
          </a:p>
        </p:txBody>
      </p:sp>
      <p:sp>
        <p:nvSpPr>
          <p:cNvPr id="5" name="Slide Number Placeholder 4"/>
          <p:cNvSpPr>
            <a:spLocks noGrp="1"/>
          </p:cNvSpPr>
          <p:nvPr>
            <p:ph type="sldNum" sz="quarter" idx="4"/>
          </p:nvPr>
        </p:nvSpPr>
        <p:spPr/>
        <p:txBody>
          <a:bodyPr/>
          <a:lstStyle/>
          <a:p>
            <a:pPr>
              <a:defRPr/>
            </a:pPr>
            <a:fld id="{0B7F2F63-BF3E-4C0C-A868-2C657446BA07}" type="slidenum">
              <a:rPr lang="en-US" smtClean="0"/>
              <a:pPr>
                <a:defRPr/>
              </a:pPr>
              <a:t>23</a:t>
            </a:fld>
            <a:endParaRPr lang="en-US" dirty="0"/>
          </a:p>
        </p:txBody>
      </p:sp>
      <p:sp>
        <p:nvSpPr>
          <p:cNvPr id="6" name="Content Placeholder 1"/>
          <p:cNvSpPr>
            <a:spLocks noGrp="1"/>
          </p:cNvSpPr>
          <p:nvPr>
            <p:ph idx="1"/>
          </p:nvPr>
        </p:nvSpPr>
        <p:spPr>
          <a:xfrm>
            <a:off x="304800" y="914400"/>
            <a:ext cx="8610600" cy="5257800"/>
          </a:xfrm>
        </p:spPr>
        <p:txBody>
          <a:bodyPr/>
          <a:lstStyle/>
          <a:p>
            <a:pPr marL="0" indent="0">
              <a:buNone/>
            </a:pPr>
            <a:r>
              <a:rPr lang="en-US" sz="2400" b="1" u="sng" dirty="0" smtClean="0"/>
              <a:t>Features</a:t>
            </a:r>
            <a:r>
              <a:rPr lang="en-US" sz="2400" dirty="0" smtClean="0"/>
              <a:t>:</a:t>
            </a:r>
          </a:p>
          <a:p>
            <a:r>
              <a:rPr lang="en-US" sz="2400" dirty="0"/>
              <a:t>The Type 3 driver is a pure Java driver that converts the JDBC calls into a DBMS-independent network protocol, which is again translated to database-specific calls by a middle-tier server. </a:t>
            </a:r>
            <a:endParaRPr lang="en-US" sz="2400" dirty="0" smtClean="0"/>
          </a:p>
          <a:p>
            <a:r>
              <a:rPr lang="en-US" sz="2400" dirty="0" smtClean="0"/>
              <a:t>This </a:t>
            </a:r>
            <a:r>
              <a:rPr lang="en-US" sz="2400" dirty="0"/>
              <a:t>driver does not require any database-specific native libraries to be installed on the client machines. </a:t>
            </a:r>
            <a:endParaRPr lang="en-US" sz="2400" dirty="0" smtClean="0"/>
          </a:p>
          <a:p>
            <a:r>
              <a:rPr lang="en-US" sz="2400" dirty="0" smtClean="0"/>
              <a:t>The </a:t>
            </a:r>
            <a:r>
              <a:rPr lang="en-US" sz="2400" dirty="0"/>
              <a:t>Web-based applications should preferably implement Type 3 drivers as this driver can be deployed over the Internet without installing a client. </a:t>
            </a:r>
            <a:endParaRPr lang="en-US" sz="2400" dirty="0" smtClean="0"/>
          </a:p>
        </p:txBody>
      </p:sp>
    </p:spTree>
    <p:extLst>
      <p:ext uri="{BB962C8B-B14F-4D97-AF65-F5344CB8AC3E}">
        <p14:creationId xmlns:p14="http://schemas.microsoft.com/office/powerpoint/2010/main" val="202703340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JDBC Type </a:t>
            </a:r>
            <a:r>
              <a:rPr lang="en-US" dirty="0"/>
              <a:t>3</a:t>
            </a:r>
            <a:r>
              <a:rPr lang="en-US" dirty="0" smtClean="0"/>
              <a:t> Driver [3-3</a:t>
            </a:r>
            <a:r>
              <a:rPr lang="en-US" dirty="0"/>
              <a:t>]</a:t>
            </a:r>
            <a:r>
              <a:rPr lang="en-US" dirty="0" smtClean="0"/>
              <a:t> </a:t>
            </a:r>
            <a:endParaRPr lang="en-GB" dirty="0"/>
          </a:p>
        </p:txBody>
      </p:sp>
      <p:sp>
        <p:nvSpPr>
          <p:cNvPr id="4" name="Footer Placeholder 3"/>
          <p:cNvSpPr>
            <a:spLocks noGrp="1"/>
          </p:cNvSpPr>
          <p:nvPr>
            <p:ph type="ftr" sz="quarter" idx="3"/>
          </p:nvPr>
        </p:nvSpPr>
        <p:spPr/>
        <p:txBody>
          <a:bodyPr/>
          <a:lstStyle/>
          <a:p>
            <a:pPr>
              <a:defRPr/>
            </a:pPr>
            <a:r>
              <a:rPr lang="en-US" smtClean="0"/>
              <a:t>© Aptech Ltd.                                                                                                       JDBC API/Session 9</a:t>
            </a:r>
            <a:endParaRPr lang="en-US" dirty="0"/>
          </a:p>
        </p:txBody>
      </p:sp>
      <p:sp>
        <p:nvSpPr>
          <p:cNvPr id="5" name="Slide Number Placeholder 4"/>
          <p:cNvSpPr>
            <a:spLocks noGrp="1"/>
          </p:cNvSpPr>
          <p:nvPr>
            <p:ph type="sldNum" sz="quarter" idx="4"/>
          </p:nvPr>
        </p:nvSpPr>
        <p:spPr/>
        <p:txBody>
          <a:bodyPr/>
          <a:lstStyle/>
          <a:p>
            <a:pPr>
              <a:defRPr/>
            </a:pPr>
            <a:fld id="{0B7F2F63-BF3E-4C0C-A868-2C657446BA07}" type="slidenum">
              <a:rPr lang="en-US" smtClean="0"/>
              <a:pPr>
                <a:defRPr/>
              </a:pPr>
              <a:t>24</a:t>
            </a:fld>
            <a:endParaRPr lang="en-US" dirty="0"/>
          </a:p>
        </p:txBody>
      </p:sp>
      <p:sp>
        <p:nvSpPr>
          <p:cNvPr id="6" name="Content Placeholder 1"/>
          <p:cNvSpPr>
            <a:spLocks noGrp="1"/>
          </p:cNvSpPr>
          <p:nvPr>
            <p:ph idx="1"/>
          </p:nvPr>
        </p:nvSpPr>
        <p:spPr>
          <a:xfrm>
            <a:off x="304800" y="914400"/>
            <a:ext cx="8610600" cy="5257800"/>
          </a:xfrm>
        </p:spPr>
        <p:txBody>
          <a:bodyPr/>
          <a:lstStyle/>
          <a:p>
            <a:pPr marL="0" indent="0">
              <a:buNone/>
            </a:pPr>
            <a:r>
              <a:rPr lang="en-US" sz="2400" b="1" u="sng" dirty="0"/>
              <a:t>Advantages</a:t>
            </a:r>
            <a:r>
              <a:rPr lang="en-US" sz="2400" dirty="0"/>
              <a:t>:</a:t>
            </a:r>
          </a:p>
          <a:p>
            <a:r>
              <a:rPr lang="en-US" sz="2400" dirty="0"/>
              <a:t>The Type 3 driver is the most flexible type as it does not require any software or native services to be installed on client machine. </a:t>
            </a:r>
            <a:endParaRPr lang="en-US" sz="2400" dirty="0" smtClean="0"/>
          </a:p>
          <a:p>
            <a:r>
              <a:rPr lang="en-US" sz="2400" dirty="0" smtClean="0"/>
              <a:t>It </a:t>
            </a:r>
            <a:r>
              <a:rPr lang="en-US" sz="2400" dirty="0"/>
              <a:t>provides a high degree of adaptability to change and control underlying database without modifying the client side driver. </a:t>
            </a:r>
            <a:r>
              <a:rPr lang="en-US" sz="2400" dirty="0" smtClean="0"/>
              <a:t> </a:t>
            </a:r>
            <a:endParaRPr lang="en-US" sz="2400" dirty="0"/>
          </a:p>
          <a:p>
            <a:pPr marL="0" indent="0">
              <a:buNone/>
            </a:pPr>
            <a:r>
              <a:rPr lang="en-US" sz="2400" b="1" u="sng" dirty="0" smtClean="0"/>
              <a:t>Disadvantages</a:t>
            </a:r>
            <a:r>
              <a:rPr lang="en-US" sz="2400" dirty="0" smtClean="0"/>
              <a:t>:</a:t>
            </a:r>
          </a:p>
          <a:p>
            <a:r>
              <a:rPr lang="en-US" sz="2400" dirty="0"/>
              <a:t>Database-specific code needs to be executed in the middle-tier server. </a:t>
            </a:r>
            <a:endParaRPr lang="en-US" sz="2400" dirty="0" smtClean="0"/>
          </a:p>
          <a:p>
            <a:r>
              <a:rPr lang="en-US" sz="2400" dirty="0" smtClean="0"/>
              <a:t>As </a:t>
            </a:r>
            <a:r>
              <a:rPr lang="en-US" sz="2400" dirty="0"/>
              <a:t>it supports Web-based applications, it needs to implement additional security like access through firewalls. </a:t>
            </a:r>
            <a:endParaRPr lang="en-US" sz="2400" dirty="0" smtClean="0"/>
          </a:p>
        </p:txBody>
      </p:sp>
    </p:spTree>
    <p:extLst>
      <p:ext uri="{BB962C8B-B14F-4D97-AF65-F5344CB8AC3E}">
        <p14:creationId xmlns:p14="http://schemas.microsoft.com/office/powerpoint/2010/main" val="93112710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lstStyle/>
          <a:p>
            <a:r>
              <a:rPr lang="en-GB" sz="2400" dirty="0" smtClean="0"/>
              <a:t>Figure displays </a:t>
            </a:r>
            <a:r>
              <a:rPr lang="en-GB" sz="2400" dirty="0"/>
              <a:t>the JDBC type 4 driver.</a:t>
            </a:r>
          </a:p>
          <a:p>
            <a:endParaRPr lang="en-US" dirty="0"/>
          </a:p>
        </p:txBody>
      </p:sp>
      <p:sp>
        <p:nvSpPr>
          <p:cNvPr id="3" name="Title 2"/>
          <p:cNvSpPr>
            <a:spLocks noGrp="1"/>
          </p:cNvSpPr>
          <p:nvPr>
            <p:ph type="title"/>
          </p:nvPr>
        </p:nvSpPr>
        <p:spPr/>
        <p:txBody>
          <a:bodyPr/>
          <a:lstStyle/>
          <a:p>
            <a:r>
              <a:rPr lang="en-US" dirty="0" smtClean="0"/>
              <a:t>JDBC Type </a:t>
            </a:r>
            <a:r>
              <a:rPr lang="en-US" dirty="0"/>
              <a:t>4</a:t>
            </a:r>
            <a:r>
              <a:rPr lang="en-US" dirty="0" smtClean="0"/>
              <a:t> Driver [1-3] </a:t>
            </a:r>
            <a:endParaRPr lang="en-GB" dirty="0"/>
          </a:p>
        </p:txBody>
      </p:sp>
      <p:sp>
        <p:nvSpPr>
          <p:cNvPr id="4" name="Footer Placeholder 3"/>
          <p:cNvSpPr>
            <a:spLocks noGrp="1"/>
          </p:cNvSpPr>
          <p:nvPr>
            <p:ph type="ftr" sz="quarter" idx="3"/>
          </p:nvPr>
        </p:nvSpPr>
        <p:spPr/>
        <p:txBody>
          <a:bodyPr/>
          <a:lstStyle/>
          <a:p>
            <a:pPr>
              <a:defRPr/>
            </a:pPr>
            <a:r>
              <a:rPr lang="en-US" smtClean="0"/>
              <a:t>© Aptech Ltd.                                                                                                       JDBC API/Session 9</a:t>
            </a:r>
            <a:endParaRPr lang="en-US" dirty="0"/>
          </a:p>
        </p:txBody>
      </p:sp>
      <p:sp>
        <p:nvSpPr>
          <p:cNvPr id="5" name="Slide Number Placeholder 4"/>
          <p:cNvSpPr>
            <a:spLocks noGrp="1"/>
          </p:cNvSpPr>
          <p:nvPr>
            <p:ph type="sldNum" sz="quarter" idx="4"/>
          </p:nvPr>
        </p:nvSpPr>
        <p:spPr/>
        <p:txBody>
          <a:bodyPr/>
          <a:lstStyle/>
          <a:p>
            <a:pPr>
              <a:defRPr/>
            </a:pPr>
            <a:fld id="{0B7F2F63-BF3E-4C0C-A868-2C657446BA07}" type="slidenum">
              <a:rPr lang="en-US" smtClean="0"/>
              <a:pPr>
                <a:defRPr/>
              </a:pPr>
              <a:t>25</a:t>
            </a:fld>
            <a:endParaRPr lang="en-US" dirty="0"/>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7380" y="1484784"/>
            <a:ext cx="7764164" cy="3446300"/>
          </a:xfrm>
          <a:prstGeom prst="rect">
            <a:avLst/>
          </a:prstGeom>
        </p:spPr>
      </p:pic>
    </p:spTree>
    <p:extLst>
      <p:ext uri="{BB962C8B-B14F-4D97-AF65-F5344CB8AC3E}">
        <p14:creationId xmlns:p14="http://schemas.microsoft.com/office/powerpoint/2010/main" val="334022030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JDBC Type </a:t>
            </a:r>
            <a:r>
              <a:rPr lang="en-US" dirty="0"/>
              <a:t>4</a:t>
            </a:r>
            <a:r>
              <a:rPr lang="en-US" dirty="0" smtClean="0"/>
              <a:t> Driver [2-3</a:t>
            </a:r>
            <a:r>
              <a:rPr lang="en-US" dirty="0"/>
              <a:t>]</a:t>
            </a:r>
            <a:r>
              <a:rPr lang="en-US" dirty="0" smtClean="0"/>
              <a:t> </a:t>
            </a:r>
            <a:endParaRPr lang="en-GB" dirty="0"/>
          </a:p>
        </p:txBody>
      </p:sp>
      <p:sp>
        <p:nvSpPr>
          <p:cNvPr id="4" name="Footer Placeholder 3"/>
          <p:cNvSpPr>
            <a:spLocks noGrp="1"/>
          </p:cNvSpPr>
          <p:nvPr>
            <p:ph type="ftr" sz="quarter" idx="3"/>
          </p:nvPr>
        </p:nvSpPr>
        <p:spPr/>
        <p:txBody>
          <a:bodyPr/>
          <a:lstStyle/>
          <a:p>
            <a:pPr>
              <a:defRPr/>
            </a:pPr>
            <a:r>
              <a:rPr lang="en-US" smtClean="0"/>
              <a:t>© Aptech Ltd.                                                                                                       JDBC API/Session 9</a:t>
            </a:r>
            <a:endParaRPr lang="en-US" dirty="0"/>
          </a:p>
        </p:txBody>
      </p:sp>
      <p:sp>
        <p:nvSpPr>
          <p:cNvPr id="5" name="Slide Number Placeholder 4"/>
          <p:cNvSpPr>
            <a:spLocks noGrp="1"/>
          </p:cNvSpPr>
          <p:nvPr>
            <p:ph type="sldNum" sz="quarter" idx="4"/>
          </p:nvPr>
        </p:nvSpPr>
        <p:spPr/>
        <p:txBody>
          <a:bodyPr/>
          <a:lstStyle/>
          <a:p>
            <a:pPr>
              <a:defRPr/>
            </a:pPr>
            <a:fld id="{0B7F2F63-BF3E-4C0C-A868-2C657446BA07}" type="slidenum">
              <a:rPr lang="en-US" smtClean="0"/>
              <a:pPr>
                <a:defRPr/>
              </a:pPr>
              <a:t>26</a:t>
            </a:fld>
            <a:endParaRPr lang="en-US" dirty="0"/>
          </a:p>
        </p:txBody>
      </p:sp>
      <p:sp>
        <p:nvSpPr>
          <p:cNvPr id="6" name="Content Placeholder 1"/>
          <p:cNvSpPr>
            <a:spLocks noGrp="1"/>
          </p:cNvSpPr>
          <p:nvPr>
            <p:ph idx="1"/>
          </p:nvPr>
        </p:nvSpPr>
        <p:spPr>
          <a:xfrm>
            <a:off x="304800" y="914400"/>
            <a:ext cx="8610600" cy="5257800"/>
          </a:xfrm>
        </p:spPr>
        <p:txBody>
          <a:bodyPr/>
          <a:lstStyle/>
          <a:p>
            <a:pPr marL="0" indent="0">
              <a:buNone/>
            </a:pPr>
            <a:r>
              <a:rPr lang="en-US" sz="2400" b="1" u="sng" dirty="0" smtClean="0"/>
              <a:t>Features</a:t>
            </a:r>
            <a:r>
              <a:rPr lang="en-US" sz="2400" dirty="0" smtClean="0"/>
              <a:t>:</a:t>
            </a:r>
          </a:p>
          <a:p>
            <a:r>
              <a:rPr lang="en-US" sz="2400" dirty="0"/>
              <a:t>Type 4 drivers are pure Java drivers that convert JDBC calls into the network protocol that communicates directly with the database. </a:t>
            </a:r>
            <a:endParaRPr lang="en-US" sz="2400" dirty="0" smtClean="0"/>
          </a:p>
          <a:p>
            <a:r>
              <a:rPr lang="en-US" sz="2400" dirty="0" smtClean="0"/>
              <a:t>This </a:t>
            </a:r>
            <a:r>
              <a:rPr lang="en-US" sz="2400" dirty="0"/>
              <a:t>links the client call directly with the DBMS server and provides a practical solution for accessing Intranet. </a:t>
            </a:r>
            <a:endParaRPr lang="en-US" sz="2400" dirty="0" smtClean="0"/>
          </a:p>
          <a:p>
            <a:r>
              <a:rPr lang="en-US" sz="2400" dirty="0" smtClean="0"/>
              <a:t>In </a:t>
            </a:r>
            <a:r>
              <a:rPr lang="en-US" sz="2400" dirty="0"/>
              <a:t>most cases, the drivers are provided by the database vendors. </a:t>
            </a:r>
            <a:endParaRPr lang="en-US" sz="2400" dirty="0" smtClean="0"/>
          </a:p>
          <a:p>
            <a:r>
              <a:rPr lang="en-US" sz="2400" dirty="0" smtClean="0"/>
              <a:t>These </a:t>
            </a:r>
            <a:r>
              <a:rPr lang="en-US" sz="2400" dirty="0"/>
              <a:t>drivers also do not need any database-specific native libraries to be configured on client machine and can be deployed on the Web without installing a client, as required for Type 3 drivers. </a:t>
            </a:r>
            <a:endParaRPr lang="en-US" sz="2400" dirty="0" smtClean="0"/>
          </a:p>
        </p:txBody>
      </p:sp>
    </p:spTree>
    <p:extLst>
      <p:ext uri="{BB962C8B-B14F-4D97-AF65-F5344CB8AC3E}">
        <p14:creationId xmlns:p14="http://schemas.microsoft.com/office/powerpoint/2010/main" val="143433108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JDBC Type </a:t>
            </a:r>
            <a:r>
              <a:rPr lang="en-US" dirty="0"/>
              <a:t>4</a:t>
            </a:r>
            <a:r>
              <a:rPr lang="en-US" dirty="0" smtClean="0"/>
              <a:t> Driver [3-3</a:t>
            </a:r>
            <a:r>
              <a:rPr lang="en-US" dirty="0"/>
              <a:t>]</a:t>
            </a:r>
            <a:r>
              <a:rPr lang="en-US" dirty="0" smtClean="0"/>
              <a:t> </a:t>
            </a:r>
            <a:endParaRPr lang="en-GB" dirty="0"/>
          </a:p>
        </p:txBody>
      </p:sp>
      <p:sp>
        <p:nvSpPr>
          <p:cNvPr id="4" name="Footer Placeholder 3"/>
          <p:cNvSpPr>
            <a:spLocks noGrp="1"/>
          </p:cNvSpPr>
          <p:nvPr>
            <p:ph type="ftr" sz="quarter" idx="3"/>
          </p:nvPr>
        </p:nvSpPr>
        <p:spPr/>
        <p:txBody>
          <a:bodyPr/>
          <a:lstStyle/>
          <a:p>
            <a:pPr>
              <a:defRPr/>
            </a:pPr>
            <a:r>
              <a:rPr lang="en-US" smtClean="0"/>
              <a:t>© Aptech Ltd.                                                                                                       JDBC API/Session 9</a:t>
            </a:r>
            <a:endParaRPr lang="en-US" dirty="0"/>
          </a:p>
        </p:txBody>
      </p:sp>
      <p:sp>
        <p:nvSpPr>
          <p:cNvPr id="5" name="Slide Number Placeholder 4"/>
          <p:cNvSpPr>
            <a:spLocks noGrp="1"/>
          </p:cNvSpPr>
          <p:nvPr>
            <p:ph type="sldNum" sz="quarter" idx="4"/>
          </p:nvPr>
        </p:nvSpPr>
        <p:spPr/>
        <p:txBody>
          <a:bodyPr/>
          <a:lstStyle/>
          <a:p>
            <a:pPr>
              <a:defRPr/>
            </a:pPr>
            <a:fld id="{0B7F2F63-BF3E-4C0C-A868-2C657446BA07}" type="slidenum">
              <a:rPr lang="en-US" smtClean="0"/>
              <a:pPr>
                <a:defRPr/>
              </a:pPr>
              <a:t>27</a:t>
            </a:fld>
            <a:endParaRPr lang="en-US" dirty="0"/>
          </a:p>
        </p:txBody>
      </p:sp>
      <p:sp>
        <p:nvSpPr>
          <p:cNvPr id="6" name="Content Placeholder 1"/>
          <p:cNvSpPr>
            <a:spLocks noGrp="1"/>
          </p:cNvSpPr>
          <p:nvPr>
            <p:ph idx="1"/>
          </p:nvPr>
        </p:nvSpPr>
        <p:spPr>
          <a:xfrm>
            <a:off x="304800" y="914400"/>
            <a:ext cx="8610600" cy="5257800"/>
          </a:xfrm>
        </p:spPr>
        <p:txBody>
          <a:bodyPr/>
          <a:lstStyle/>
          <a:p>
            <a:pPr marL="0" indent="0">
              <a:buNone/>
            </a:pPr>
            <a:r>
              <a:rPr lang="en-US" sz="2400" b="1" u="sng" dirty="0"/>
              <a:t>Advantages</a:t>
            </a:r>
            <a:r>
              <a:rPr lang="en-US" sz="2400" dirty="0"/>
              <a:t>:</a:t>
            </a:r>
          </a:p>
          <a:p>
            <a:r>
              <a:rPr lang="en-US" sz="2400" dirty="0"/>
              <a:t>Type 4 drivers communicate directly with the database engine using Java sockets, rather than through middleware or a native library. </a:t>
            </a:r>
            <a:endParaRPr lang="en-US" sz="2400" dirty="0" smtClean="0"/>
          </a:p>
          <a:p>
            <a:r>
              <a:rPr lang="en-US" sz="2400" dirty="0" smtClean="0"/>
              <a:t>This </a:t>
            </a:r>
            <a:r>
              <a:rPr lang="en-US" sz="2400" dirty="0"/>
              <a:t>is the reason that these drivers are the fastest JDBC drivers available. </a:t>
            </a:r>
            <a:endParaRPr lang="en-US" sz="2400" dirty="0" smtClean="0"/>
          </a:p>
          <a:p>
            <a:r>
              <a:rPr lang="en-US" sz="2400" dirty="0" smtClean="0"/>
              <a:t>No </a:t>
            </a:r>
            <a:r>
              <a:rPr lang="en-US" sz="2400" dirty="0"/>
              <a:t>additional software like native library is needed for installation on </a:t>
            </a:r>
            <a:r>
              <a:rPr lang="en-US" sz="2400" dirty="0" smtClean="0"/>
              <a:t>clients.  </a:t>
            </a:r>
            <a:endParaRPr lang="en-US" sz="2400" dirty="0"/>
          </a:p>
          <a:p>
            <a:pPr marL="0" indent="0">
              <a:buNone/>
            </a:pPr>
            <a:r>
              <a:rPr lang="en-US" sz="2400" b="1" u="sng" dirty="0" smtClean="0"/>
              <a:t>Disadvantages</a:t>
            </a:r>
            <a:r>
              <a:rPr lang="en-US" sz="2400" dirty="0" smtClean="0"/>
              <a:t>:</a:t>
            </a:r>
          </a:p>
          <a:p>
            <a:r>
              <a:rPr lang="en-US" sz="2400" dirty="0" smtClean="0"/>
              <a:t>These are </a:t>
            </a:r>
            <a:r>
              <a:rPr lang="en-US" sz="2400" dirty="0"/>
              <a:t>database-specific. </a:t>
            </a:r>
            <a:endParaRPr lang="en-US" sz="2400" dirty="0" smtClean="0"/>
          </a:p>
          <a:p>
            <a:r>
              <a:rPr lang="en-US" sz="2400" dirty="0" smtClean="0"/>
              <a:t>Hence</a:t>
            </a:r>
            <a:r>
              <a:rPr lang="en-US" sz="2400" dirty="0"/>
              <a:t>, if in case, the back-end database changes, the application developer may need to purchase and deploy a new Type 4 driver specific to the new </a:t>
            </a:r>
            <a:r>
              <a:rPr lang="en-US" sz="2400" dirty="0" smtClean="0"/>
              <a:t>database. </a:t>
            </a:r>
          </a:p>
        </p:txBody>
      </p:sp>
    </p:spTree>
    <p:extLst>
      <p:ext uri="{BB962C8B-B14F-4D97-AF65-F5344CB8AC3E}">
        <p14:creationId xmlns:p14="http://schemas.microsoft.com/office/powerpoint/2010/main" val="280676282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sz="2400" dirty="0"/>
              <a:t>JDBC API defines a set of interfaces and classes to communicate with the </a:t>
            </a:r>
            <a:r>
              <a:rPr lang="en-US" sz="2400" dirty="0" smtClean="0"/>
              <a:t>database. </a:t>
            </a:r>
          </a:p>
          <a:p>
            <a:r>
              <a:rPr lang="en-US" sz="2400" dirty="0" smtClean="0"/>
              <a:t>The following describes some of the </a:t>
            </a:r>
            <a:r>
              <a:rPr lang="en-US" sz="2400" dirty="0"/>
              <a:t>interfaces in this </a:t>
            </a:r>
            <a:r>
              <a:rPr lang="en-US" sz="2400" dirty="0" smtClean="0"/>
              <a:t>package:</a:t>
            </a:r>
          </a:p>
          <a:p>
            <a:pPr lvl="1"/>
            <a:r>
              <a:rPr lang="en-US" sz="1600" b="1" dirty="0" smtClean="0"/>
              <a:t>Connection</a:t>
            </a:r>
            <a:r>
              <a:rPr lang="en-US" sz="1600" dirty="0" smtClean="0"/>
              <a:t>: This </a:t>
            </a:r>
            <a:r>
              <a:rPr lang="en-US" sz="1600" dirty="0"/>
              <a:t>is used to maintain and monitor database sessions. Data access can also be controlled using the transaction locking mechanism. 	</a:t>
            </a:r>
          </a:p>
          <a:p>
            <a:pPr lvl="1"/>
            <a:r>
              <a:rPr lang="en-US" sz="1600" b="1" dirty="0" err="1" smtClean="0"/>
              <a:t>DatabaseMetaData</a:t>
            </a:r>
            <a:r>
              <a:rPr lang="en-US" sz="1600" dirty="0" smtClean="0"/>
              <a:t>: This </a:t>
            </a:r>
            <a:r>
              <a:rPr lang="en-US" sz="1600" dirty="0"/>
              <a:t>interface provides database information such as the version number, names of the tables, and functions supported. It also has methods that help in discovering database information such as the current connection, tables available, schemas, and catalogues. 	</a:t>
            </a:r>
          </a:p>
          <a:p>
            <a:pPr lvl="1"/>
            <a:r>
              <a:rPr lang="en-US" sz="1600" b="1" dirty="0" smtClean="0"/>
              <a:t>Driver</a:t>
            </a:r>
            <a:r>
              <a:rPr lang="en-US" sz="1600" dirty="0" smtClean="0"/>
              <a:t>: This </a:t>
            </a:r>
            <a:r>
              <a:rPr lang="en-US" sz="1600" dirty="0"/>
              <a:t>interface is used to create Connection objects. 	</a:t>
            </a:r>
          </a:p>
          <a:p>
            <a:pPr lvl="1"/>
            <a:r>
              <a:rPr lang="en-US" sz="1600" b="1" dirty="0" err="1" smtClean="0"/>
              <a:t>PreparedStatement</a:t>
            </a:r>
            <a:r>
              <a:rPr lang="en-US" sz="1600" dirty="0" smtClean="0"/>
              <a:t>: This </a:t>
            </a:r>
            <a:r>
              <a:rPr lang="en-US" sz="1600" dirty="0"/>
              <a:t>is used to execute pre-compiled SQL statements. 	</a:t>
            </a:r>
          </a:p>
          <a:p>
            <a:pPr lvl="1"/>
            <a:r>
              <a:rPr lang="en-US" sz="1600" b="1" dirty="0" err="1" smtClean="0"/>
              <a:t>ResultSet</a:t>
            </a:r>
            <a:r>
              <a:rPr lang="en-US" sz="1600" dirty="0" smtClean="0"/>
              <a:t>: This </a:t>
            </a:r>
            <a:r>
              <a:rPr lang="en-US" sz="1600" dirty="0"/>
              <a:t>interface provides methods for retrieving data returned by a SQL statement</a:t>
            </a:r>
            <a:r>
              <a:rPr lang="en-US" sz="1600" dirty="0" smtClean="0"/>
              <a:t>.</a:t>
            </a:r>
            <a:endParaRPr lang="en-US" sz="1600" dirty="0"/>
          </a:p>
          <a:p>
            <a:pPr lvl="1"/>
            <a:r>
              <a:rPr lang="en-US" sz="1600" b="1" dirty="0" err="1" smtClean="0"/>
              <a:t>ResultSetMetaData</a:t>
            </a:r>
            <a:r>
              <a:rPr lang="en-US" sz="1600" dirty="0" smtClean="0"/>
              <a:t>: This </a:t>
            </a:r>
            <a:r>
              <a:rPr lang="en-US" sz="1600" dirty="0"/>
              <a:t>interface is used to collect the </a:t>
            </a:r>
            <a:r>
              <a:rPr lang="en-US" sz="1600" dirty="0" smtClean="0"/>
              <a:t>metadata </a:t>
            </a:r>
            <a:r>
              <a:rPr lang="en-US" sz="1600" dirty="0"/>
              <a:t>information associated with the last </a:t>
            </a:r>
            <a:r>
              <a:rPr lang="en-US" sz="1600" dirty="0" err="1">
                <a:latin typeface="Courier New" panose="02070309020205020404" pitchFamily="49" charset="0"/>
                <a:cs typeface="Courier New" panose="02070309020205020404" pitchFamily="49" charset="0"/>
              </a:rPr>
              <a:t>ResultSet</a:t>
            </a:r>
            <a:r>
              <a:rPr lang="en-US" sz="1600" dirty="0"/>
              <a:t> object. </a:t>
            </a:r>
            <a:endParaRPr lang="en-US" sz="1600" dirty="0" smtClean="0"/>
          </a:p>
          <a:p>
            <a:pPr lvl="1"/>
            <a:r>
              <a:rPr lang="en-US" sz="1600" b="1" dirty="0" smtClean="0"/>
              <a:t>Statement</a:t>
            </a:r>
            <a:r>
              <a:rPr lang="en-US" sz="1600" dirty="0" smtClean="0"/>
              <a:t>: </a:t>
            </a:r>
            <a:r>
              <a:rPr lang="en-US" sz="1600" dirty="0"/>
              <a:t>It is used to execute SQL statements and retrieve data into the </a:t>
            </a:r>
            <a:r>
              <a:rPr lang="en-US" sz="1600" dirty="0" err="1" smtClean="0">
                <a:latin typeface="Courier New" panose="02070309020205020404" pitchFamily="49" charset="0"/>
                <a:cs typeface="Courier New" panose="02070309020205020404" pitchFamily="49" charset="0"/>
              </a:rPr>
              <a:t>ResultSet</a:t>
            </a:r>
            <a:r>
              <a:rPr lang="en-US" sz="1600" dirty="0" smtClean="0"/>
              <a:t>.</a:t>
            </a:r>
          </a:p>
          <a:p>
            <a:pPr marL="457200" lvl="1" indent="0">
              <a:buNone/>
            </a:pPr>
            <a:r>
              <a:rPr lang="en-US" dirty="0" smtClean="0"/>
              <a:t>	</a:t>
            </a:r>
          </a:p>
          <a:p>
            <a:pPr lvl="1"/>
            <a:endParaRPr lang="en-US" sz="2000" dirty="0" smtClean="0"/>
          </a:p>
          <a:p>
            <a:pPr marL="0" indent="0">
              <a:buNone/>
            </a:pPr>
            <a:r>
              <a:rPr lang="en-US" sz="2400" dirty="0" smtClean="0"/>
              <a:t> </a:t>
            </a:r>
            <a:endParaRPr lang="en-GB" sz="2400" dirty="0"/>
          </a:p>
        </p:txBody>
      </p:sp>
      <p:sp>
        <p:nvSpPr>
          <p:cNvPr id="3" name="Title 2"/>
          <p:cNvSpPr>
            <a:spLocks noGrp="1"/>
          </p:cNvSpPr>
          <p:nvPr>
            <p:ph type="title"/>
          </p:nvPr>
        </p:nvSpPr>
        <p:spPr/>
        <p:txBody>
          <a:bodyPr/>
          <a:lstStyle/>
          <a:p>
            <a:r>
              <a:rPr lang="en-US" dirty="0" smtClean="0"/>
              <a:t>java.sql Package [1-3] </a:t>
            </a:r>
            <a:endParaRPr lang="en-GB" dirty="0"/>
          </a:p>
        </p:txBody>
      </p:sp>
      <p:sp>
        <p:nvSpPr>
          <p:cNvPr id="4" name="Footer Placeholder 3"/>
          <p:cNvSpPr>
            <a:spLocks noGrp="1"/>
          </p:cNvSpPr>
          <p:nvPr>
            <p:ph type="ftr" sz="quarter" idx="3"/>
          </p:nvPr>
        </p:nvSpPr>
        <p:spPr/>
        <p:txBody>
          <a:bodyPr/>
          <a:lstStyle/>
          <a:p>
            <a:pPr>
              <a:defRPr/>
            </a:pPr>
            <a:r>
              <a:rPr lang="en-US" smtClean="0"/>
              <a:t>© Aptech Ltd.                                                                                                       JDBC API/Session 9</a:t>
            </a:r>
            <a:endParaRPr lang="en-US" dirty="0"/>
          </a:p>
        </p:txBody>
      </p:sp>
      <p:sp>
        <p:nvSpPr>
          <p:cNvPr id="5" name="Slide Number Placeholder 4"/>
          <p:cNvSpPr>
            <a:spLocks noGrp="1"/>
          </p:cNvSpPr>
          <p:nvPr>
            <p:ph type="sldNum" sz="quarter" idx="4"/>
          </p:nvPr>
        </p:nvSpPr>
        <p:spPr/>
        <p:txBody>
          <a:bodyPr/>
          <a:lstStyle/>
          <a:p>
            <a:pPr>
              <a:defRPr/>
            </a:pPr>
            <a:fld id="{0B7F2F63-BF3E-4C0C-A868-2C657446BA07}" type="slidenum">
              <a:rPr lang="en-US" smtClean="0"/>
              <a:pPr>
                <a:defRPr/>
              </a:pPr>
              <a:t>28</a:t>
            </a:fld>
            <a:endParaRPr lang="en-US" dirty="0"/>
          </a:p>
        </p:txBody>
      </p:sp>
    </p:spTree>
    <p:extLst>
      <p:ext uri="{BB962C8B-B14F-4D97-AF65-F5344CB8AC3E}">
        <p14:creationId xmlns:p14="http://schemas.microsoft.com/office/powerpoint/2010/main" val="48135207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indent="0">
              <a:buNone/>
            </a:pPr>
            <a:r>
              <a:rPr lang="en-US" sz="2400" dirty="0" smtClean="0"/>
              <a:t>The following table describes some of the classes in </a:t>
            </a:r>
            <a:r>
              <a:rPr lang="en-US" sz="2400" dirty="0"/>
              <a:t>this </a:t>
            </a:r>
            <a:r>
              <a:rPr lang="en-US" sz="2400" dirty="0" smtClean="0"/>
              <a:t>package:</a:t>
            </a:r>
          </a:p>
          <a:p>
            <a:pPr marL="457200" lvl="1" indent="0">
              <a:buNone/>
            </a:pPr>
            <a:r>
              <a:rPr lang="en-US" dirty="0" smtClean="0"/>
              <a:t>	</a:t>
            </a:r>
          </a:p>
          <a:p>
            <a:pPr lvl="1"/>
            <a:endParaRPr lang="en-US" sz="2000" dirty="0" smtClean="0"/>
          </a:p>
          <a:p>
            <a:pPr marL="0" indent="0">
              <a:buNone/>
            </a:pPr>
            <a:r>
              <a:rPr lang="en-US" sz="2400" dirty="0" smtClean="0"/>
              <a:t> </a:t>
            </a:r>
            <a:endParaRPr lang="en-GB" sz="2400" dirty="0"/>
          </a:p>
        </p:txBody>
      </p:sp>
      <p:sp>
        <p:nvSpPr>
          <p:cNvPr id="3" name="Title 2"/>
          <p:cNvSpPr>
            <a:spLocks noGrp="1"/>
          </p:cNvSpPr>
          <p:nvPr>
            <p:ph type="title"/>
          </p:nvPr>
        </p:nvSpPr>
        <p:spPr/>
        <p:txBody>
          <a:bodyPr/>
          <a:lstStyle/>
          <a:p>
            <a:r>
              <a:rPr lang="en-US" dirty="0" smtClean="0"/>
              <a:t>java.sql Package [2-3</a:t>
            </a:r>
            <a:r>
              <a:rPr lang="en-US" dirty="0"/>
              <a:t>]</a:t>
            </a:r>
            <a:r>
              <a:rPr lang="en-US" dirty="0" smtClean="0"/>
              <a:t> </a:t>
            </a:r>
            <a:endParaRPr lang="en-GB" dirty="0"/>
          </a:p>
        </p:txBody>
      </p:sp>
      <p:sp>
        <p:nvSpPr>
          <p:cNvPr id="4" name="Footer Placeholder 3"/>
          <p:cNvSpPr>
            <a:spLocks noGrp="1"/>
          </p:cNvSpPr>
          <p:nvPr>
            <p:ph type="ftr" sz="quarter" idx="3"/>
          </p:nvPr>
        </p:nvSpPr>
        <p:spPr/>
        <p:txBody>
          <a:bodyPr/>
          <a:lstStyle/>
          <a:p>
            <a:pPr>
              <a:defRPr/>
            </a:pPr>
            <a:r>
              <a:rPr lang="en-US" smtClean="0"/>
              <a:t>© Aptech Ltd.                                                                                                       JDBC API/Session 9</a:t>
            </a:r>
            <a:endParaRPr lang="en-US" dirty="0"/>
          </a:p>
        </p:txBody>
      </p:sp>
      <p:sp>
        <p:nvSpPr>
          <p:cNvPr id="5" name="Slide Number Placeholder 4"/>
          <p:cNvSpPr>
            <a:spLocks noGrp="1"/>
          </p:cNvSpPr>
          <p:nvPr>
            <p:ph type="sldNum" sz="quarter" idx="4"/>
          </p:nvPr>
        </p:nvSpPr>
        <p:spPr/>
        <p:txBody>
          <a:bodyPr/>
          <a:lstStyle/>
          <a:p>
            <a:pPr>
              <a:defRPr/>
            </a:pPr>
            <a:fld id="{0B7F2F63-BF3E-4C0C-A868-2C657446BA07}" type="slidenum">
              <a:rPr lang="en-US" smtClean="0"/>
              <a:pPr>
                <a:defRPr/>
              </a:pPr>
              <a:t>29</a:t>
            </a:fld>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3553820265"/>
              </p:ext>
            </p:extLst>
          </p:nvPr>
        </p:nvGraphicFramePr>
        <p:xfrm>
          <a:off x="539552" y="1484784"/>
          <a:ext cx="8064896" cy="3672408"/>
        </p:xfrm>
        <a:graphic>
          <a:graphicData uri="http://schemas.openxmlformats.org/drawingml/2006/table">
            <a:tbl>
              <a:tblPr firstRow="1" bandRow="1">
                <a:tableStyleId>{5C22544A-7EE6-4342-B048-85BDC9FD1C3A}</a:tableStyleId>
              </a:tblPr>
              <a:tblGrid>
                <a:gridCol w="2678832"/>
                <a:gridCol w="5386064"/>
              </a:tblGrid>
              <a:tr h="39136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1" i="0" u="none" strike="noStrike" kern="1200" baseline="0" dirty="0" smtClean="0">
                          <a:solidFill>
                            <a:schemeClr val="lt1"/>
                          </a:solidFill>
                          <a:latin typeface="+mn-lt"/>
                          <a:ea typeface="+mn-ea"/>
                          <a:cs typeface="+mn-cs"/>
                        </a:rPr>
                        <a:t>Class Name </a:t>
                      </a:r>
                      <a:r>
                        <a:rPr lang="en-US" sz="1800" b="0" i="0" u="none" strike="noStrike" kern="1200" baseline="0" dirty="0" smtClean="0">
                          <a:solidFill>
                            <a:schemeClr val="lt1"/>
                          </a:solidFill>
                          <a:latin typeface="+mn-lt"/>
                          <a:ea typeface="+mn-ea"/>
                          <a:cs typeface="+mn-cs"/>
                        </a:rPr>
                        <a:t>	</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1" i="0" u="none" strike="noStrike" kern="1200" baseline="0" dirty="0" smtClean="0">
                          <a:solidFill>
                            <a:schemeClr val="lt1"/>
                          </a:solidFill>
                          <a:latin typeface="+mn-lt"/>
                          <a:ea typeface="+mn-ea"/>
                          <a:cs typeface="+mn-cs"/>
                        </a:rPr>
                        <a:t>Description </a:t>
                      </a:r>
                      <a:r>
                        <a:rPr lang="en-US" sz="1800" b="0" i="0" u="none" strike="noStrike" kern="1200" baseline="0" dirty="0" smtClean="0">
                          <a:solidFill>
                            <a:schemeClr val="lt1"/>
                          </a:solidFill>
                          <a:latin typeface="+mn-lt"/>
                          <a:ea typeface="+mn-ea"/>
                          <a:cs typeface="+mn-cs"/>
                        </a:rPr>
                        <a:t>	</a:t>
                      </a:r>
                    </a:p>
                  </a:txBody>
                  <a:tcPr/>
                </a:tc>
              </a:tr>
              <a:tr h="96501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kern="1200" baseline="0" dirty="0" smtClean="0">
                          <a:solidFill>
                            <a:schemeClr val="dk1"/>
                          </a:solidFill>
                          <a:latin typeface="Courier New" panose="02070309020205020404" pitchFamily="49" charset="0"/>
                          <a:ea typeface="+mn-ea"/>
                          <a:cs typeface="Courier New" panose="02070309020205020404" pitchFamily="49" charset="0"/>
                        </a:rPr>
                        <a:t>Date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kern="1200" baseline="0" dirty="0" smtClean="0">
                          <a:solidFill>
                            <a:schemeClr val="dk1"/>
                          </a:solidFill>
                          <a:latin typeface="+mn-lt"/>
                          <a:ea typeface="+mn-ea"/>
                          <a:cs typeface="+mn-cs"/>
                        </a:rPr>
                        <a:t>This class contains methods for performing conversion of SQL date formats to Java Date formats. 	</a:t>
                      </a:r>
                    </a:p>
                  </a:txBody>
                  <a:tcPr/>
                </a:tc>
              </a:tr>
              <a:tr h="96501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kern="1200" baseline="0" dirty="0" err="1" smtClean="0">
                          <a:solidFill>
                            <a:schemeClr val="dk1"/>
                          </a:solidFill>
                          <a:latin typeface="Courier New" panose="02070309020205020404" pitchFamily="49" charset="0"/>
                          <a:ea typeface="+mn-ea"/>
                          <a:cs typeface="Courier New" panose="02070309020205020404" pitchFamily="49" charset="0"/>
                        </a:rPr>
                        <a:t>DriverManager</a:t>
                      </a:r>
                      <a:r>
                        <a:rPr lang="en-US" sz="1800" b="0" i="0" u="none" strike="noStrike" kern="1200" baseline="0" dirty="0" smtClean="0">
                          <a:solidFill>
                            <a:schemeClr val="dk1"/>
                          </a:solidFill>
                          <a:latin typeface="Courier New" panose="02070309020205020404" pitchFamily="49" charset="0"/>
                          <a:ea typeface="+mn-ea"/>
                          <a:cs typeface="Courier New" panose="02070309020205020404" pitchFamily="49" charset="0"/>
                        </a:rPr>
                        <a:t> 	</a:t>
                      </a:r>
                    </a:p>
                    <a:p>
                      <a:endParaRPr lang="en-US" dirty="0">
                        <a:latin typeface="Courier New" panose="02070309020205020404" pitchFamily="49" charset="0"/>
                        <a:cs typeface="Courier New" panose="02070309020205020404" pitchFamily="49"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kern="1200" baseline="0" dirty="0" smtClean="0">
                          <a:solidFill>
                            <a:schemeClr val="dk1"/>
                          </a:solidFill>
                          <a:latin typeface="+mn-lt"/>
                          <a:ea typeface="+mn-ea"/>
                          <a:cs typeface="+mn-cs"/>
                        </a:rPr>
                        <a:t>This class is used to handle loading and unloading of drivers and establish connection with the database. 	</a:t>
                      </a:r>
                    </a:p>
                  </a:txBody>
                  <a:tcPr/>
                </a:tc>
              </a:tr>
              <a:tr h="67550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kern="1200" baseline="0" dirty="0" err="1" smtClean="0">
                          <a:solidFill>
                            <a:schemeClr val="dk1"/>
                          </a:solidFill>
                          <a:latin typeface="Courier New" panose="02070309020205020404" pitchFamily="49" charset="0"/>
                          <a:ea typeface="+mn-ea"/>
                          <a:cs typeface="Courier New" panose="02070309020205020404" pitchFamily="49" charset="0"/>
                        </a:rPr>
                        <a:t>DriverPropertyInfo</a:t>
                      </a:r>
                      <a:r>
                        <a:rPr lang="en-US" sz="1800" b="0" i="0" u="none" strike="noStrike" kern="1200" baseline="0" dirty="0" smtClean="0">
                          <a:solidFill>
                            <a:schemeClr val="dk1"/>
                          </a:solidFill>
                          <a:latin typeface="Courier New" panose="02070309020205020404" pitchFamily="49" charset="0"/>
                          <a:ea typeface="+mn-ea"/>
                          <a:cs typeface="Courier New" panose="02070309020205020404" pitchFamily="49" charset="0"/>
                        </a:rPr>
                        <a:t>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kern="1200" baseline="0" dirty="0" smtClean="0">
                          <a:solidFill>
                            <a:schemeClr val="dk1"/>
                          </a:solidFill>
                          <a:latin typeface="+mn-lt"/>
                          <a:ea typeface="+mn-ea"/>
                          <a:cs typeface="+mn-cs"/>
                        </a:rPr>
                        <a:t>The methods in this class are used to retrieve or insert driver properties. 	</a:t>
                      </a:r>
                    </a:p>
                  </a:txBody>
                  <a:tcPr/>
                </a:tc>
              </a:tr>
              <a:tr h="67550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kern="1200" baseline="0" dirty="0" smtClean="0">
                          <a:solidFill>
                            <a:schemeClr val="dk1"/>
                          </a:solidFill>
                          <a:latin typeface="Courier New" panose="02070309020205020404" pitchFamily="49" charset="0"/>
                          <a:ea typeface="+mn-ea"/>
                          <a:cs typeface="Courier New" panose="02070309020205020404" pitchFamily="49" charset="0"/>
                        </a:rPr>
                        <a:t>Time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kern="1200" baseline="0" dirty="0" smtClean="0">
                          <a:solidFill>
                            <a:schemeClr val="dk1"/>
                          </a:solidFill>
                          <a:latin typeface="+mn-lt"/>
                          <a:ea typeface="+mn-ea"/>
                          <a:cs typeface="+mn-cs"/>
                        </a:rPr>
                        <a:t>This class provides formatting and parsing operations for time values. 	</a:t>
                      </a:r>
                    </a:p>
                  </a:txBody>
                  <a:tcPr/>
                </a:tc>
              </a:tr>
            </a:tbl>
          </a:graphicData>
        </a:graphic>
      </p:graphicFrame>
    </p:spTree>
    <p:extLst>
      <p:ext uri="{BB962C8B-B14F-4D97-AF65-F5344CB8AC3E}">
        <p14:creationId xmlns:p14="http://schemas.microsoft.com/office/powerpoint/2010/main" val="42251853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sz="2400" dirty="0" smtClean="0"/>
              <a:t>Typical </a:t>
            </a:r>
            <a:r>
              <a:rPr lang="en-US" sz="2400" dirty="0"/>
              <a:t>activities involved in a database application involve opening a connection, communicating with a database, executing SQL statements, and retrieving query results. </a:t>
            </a:r>
          </a:p>
          <a:p>
            <a:r>
              <a:rPr lang="en-US" sz="2400" dirty="0" smtClean="0"/>
              <a:t>To </a:t>
            </a:r>
            <a:r>
              <a:rPr lang="en-US" sz="2400" dirty="0"/>
              <a:t>connect the Java applications with the databases, the Application Programming Interfaces (APIs) software for database connectivity, known as </a:t>
            </a:r>
            <a:r>
              <a:rPr lang="en-US" sz="2400" dirty="0" smtClean="0"/>
              <a:t>Java Database </a:t>
            </a:r>
            <a:r>
              <a:rPr lang="en-US" sz="2400" dirty="0"/>
              <a:t>Connectivity </a:t>
            </a:r>
            <a:r>
              <a:rPr lang="en-US" sz="2400" dirty="0" smtClean="0"/>
              <a:t>(JDBC), </a:t>
            </a:r>
            <a:r>
              <a:rPr lang="en-US" sz="2400" dirty="0"/>
              <a:t>is used. </a:t>
            </a:r>
            <a:endParaRPr lang="en-US" sz="2400" dirty="0" smtClean="0"/>
          </a:p>
          <a:p>
            <a:r>
              <a:rPr lang="en-US" sz="2400" dirty="0" smtClean="0"/>
              <a:t>This </a:t>
            </a:r>
            <a:r>
              <a:rPr lang="en-US" sz="2400" dirty="0"/>
              <a:t>software API is a collection of application libraries and database drivers, whose implementation is independent of programming languages, database systems, and operating systems. </a:t>
            </a:r>
            <a:endParaRPr lang="en-US" sz="2400" dirty="0" smtClean="0"/>
          </a:p>
          <a:p>
            <a:r>
              <a:rPr lang="en-US" sz="2400" dirty="0"/>
              <a:t>Open </a:t>
            </a:r>
            <a:r>
              <a:rPr lang="en-US" sz="2400" dirty="0" err="1"/>
              <a:t>DataBase</a:t>
            </a:r>
            <a:r>
              <a:rPr lang="en-US" sz="2400" dirty="0"/>
              <a:t> Connectivity (ODBC) and JDBC are two widely used APIs for such activities. </a:t>
            </a:r>
            <a:endParaRPr lang="en-GB" sz="2400" dirty="0"/>
          </a:p>
        </p:txBody>
      </p:sp>
      <p:sp>
        <p:nvSpPr>
          <p:cNvPr id="3" name="Title 2"/>
          <p:cNvSpPr>
            <a:spLocks noGrp="1"/>
          </p:cNvSpPr>
          <p:nvPr>
            <p:ph type="title"/>
          </p:nvPr>
        </p:nvSpPr>
        <p:spPr/>
        <p:txBody>
          <a:bodyPr/>
          <a:lstStyle/>
          <a:p>
            <a:r>
              <a:rPr lang="en-US" dirty="0"/>
              <a:t>Introduction</a:t>
            </a:r>
            <a:r>
              <a:rPr lang="en-US" b="0" dirty="0"/>
              <a:t> </a:t>
            </a:r>
            <a:endParaRPr lang="en-GB" dirty="0"/>
          </a:p>
        </p:txBody>
      </p:sp>
      <p:sp>
        <p:nvSpPr>
          <p:cNvPr id="4" name="Footer Placeholder 3"/>
          <p:cNvSpPr>
            <a:spLocks noGrp="1"/>
          </p:cNvSpPr>
          <p:nvPr>
            <p:ph type="ftr" sz="quarter" idx="3"/>
          </p:nvPr>
        </p:nvSpPr>
        <p:spPr/>
        <p:txBody>
          <a:bodyPr/>
          <a:lstStyle/>
          <a:p>
            <a:pPr>
              <a:defRPr/>
            </a:pPr>
            <a:r>
              <a:rPr lang="en-US" smtClean="0"/>
              <a:t>© Aptech Ltd.                                                                                                       JDBC API/Session 9</a:t>
            </a:r>
            <a:endParaRPr lang="en-US" dirty="0"/>
          </a:p>
        </p:txBody>
      </p:sp>
      <p:sp>
        <p:nvSpPr>
          <p:cNvPr id="5" name="Slide Number Placeholder 4"/>
          <p:cNvSpPr>
            <a:spLocks noGrp="1"/>
          </p:cNvSpPr>
          <p:nvPr>
            <p:ph type="sldNum" sz="quarter" idx="4"/>
          </p:nvPr>
        </p:nvSpPr>
        <p:spPr/>
        <p:txBody>
          <a:bodyPr/>
          <a:lstStyle/>
          <a:p>
            <a:pPr>
              <a:defRPr/>
            </a:pPr>
            <a:fld id="{0B7F2F63-BF3E-4C0C-A868-2C657446BA07}" type="slidenum">
              <a:rPr lang="en-US" smtClean="0"/>
              <a:pPr>
                <a:defRPr/>
              </a:pPr>
              <a:t>3</a:t>
            </a:fld>
            <a:endParaRPr lang="en-US" dirty="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indent="0">
              <a:buNone/>
            </a:pPr>
            <a:r>
              <a:rPr lang="en-US" sz="2400" dirty="0" smtClean="0"/>
              <a:t>The exceptions </a:t>
            </a:r>
            <a:r>
              <a:rPr lang="en-US" sz="2400" dirty="0"/>
              <a:t>defined by the </a:t>
            </a:r>
            <a:r>
              <a:rPr lang="en-US" sz="2400" dirty="0" smtClean="0"/>
              <a:t>package </a:t>
            </a:r>
            <a:r>
              <a:rPr lang="en-US" sz="2400" dirty="0"/>
              <a:t>are listed in </a:t>
            </a:r>
            <a:r>
              <a:rPr lang="en-US" sz="2400" dirty="0" smtClean="0"/>
              <a:t>the following table:</a:t>
            </a:r>
          </a:p>
          <a:p>
            <a:pPr marL="457200" lvl="1" indent="0">
              <a:buNone/>
            </a:pPr>
            <a:r>
              <a:rPr lang="en-US" dirty="0" smtClean="0"/>
              <a:t>	</a:t>
            </a:r>
          </a:p>
          <a:p>
            <a:pPr lvl="1"/>
            <a:endParaRPr lang="en-US" sz="2000" dirty="0" smtClean="0"/>
          </a:p>
          <a:p>
            <a:pPr marL="0" indent="0">
              <a:buNone/>
            </a:pPr>
            <a:r>
              <a:rPr lang="en-US" sz="2400" dirty="0" smtClean="0"/>
              <a:t> </a:t>
            </a:r>
            <a:endParaRPr lang="en-GB" sz="2400" dirty="0"/>
          </a:p>
        </p:txBody>
      </p:sp>
      <p:sp>
        <p:nvSpPr>
          <p:cNvPr id="3" name="Title 2"/>
          <p:cNvSpPr>
            <a:spLocks noGrp="1"/>
          </p:cNvSpPr>
          <p:nvPr>
            <p:ph type="title"/>
          </p:nvPr>
        </p:nvSpPr>
        <p:spPr/>
        <p:txBody>
          <a:bodyPr/>
          <a:lstStyle/>
          <a:p>
            <a:r>
              <a:rPr lang="en-US" dirty="0" smtClean="0"/>
              <a:t>java.sql Package [3-3</a:t>
            </a:r>
            <a:r>
              <a:rPr lang="en-US" dirty="0"/>
              <a:t>]</a:t>
            </a:r>
            <a:r>
              <a:rPr lang="en-US" dirty="0" smtClean="0"/>
              <a:t> </a:t>
            </a:r>
            <a:endParaRPr lang="en-GB" dirty="0"/>
          </a:p>
        </p:txBody>
      </p:sp>
      <p:sp>
        <p:nvSpPr>
          <p:cNvPr id="4" name="Footer Placeholder 3"/>
          <p:cNvSpPr>
            <a:spLocks noGrp="1"/>
          </p:cNvSpPr>
          <p:nvPr>
            <p:ph type="ftr" sz="quarter" idx="3"/>
          </p:nvPr>
        </p:nvSpPr>
        <p:spPr/>
        <p:txBody>
          <a:bodyPr/>
          <a:lstStyle/>
          <a:p>
            <a:pPr>
              <a:defRPr/>
            </a:pPr>
            <a:r>
              <a:rPr lang="en-US" smtClean="0"/>
              <a:t>© Aptech Ltd.                                                                                                       JDBC API/Session 9</a:t>
            </a:r>
            <a:endParaRPr lang="en-US" dirty="0"/>
          </a:p>
        </p:txBody>
      </p:sp>
      <p:sp>
        <p:nvSpPr>
          <p:cNvPr id="5" name="Slide Number Placeholder 4"/>
          <p:cNvSpPr>
            <a:spLocks noGrp="1"/>
          </p:cNvSpPr>
          <p:nvPr>
            <p:ph type="sldNum" sz="quarter" idx="4"/>
          </p:nvPr>
        </p:nvSpPr>
        <p:spPr/>
        <p:txBody>
          <a:bodyPr/>
          <a:lstStyle/>
          <a:p>
            <a:pPr>
              <a:defRPr/>
            </a:pPr>
            <a:fld id="{0B7F2F63-BF3E-4C0C-A868-2C657446BA07}" type="slidenum">
              <a:rPr lang="en-US" smtClean="0"/>
              <a:pPr>
                <a:defRPr/>
              </a:pPr>
              <a:t>30</a:t>
            </a:fld>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1971048453"/>
              </p:ext>
            </p:extLst>
          </p:nvPr>
        </p:nvGraphicFramePr>
        <p:xfrm>
          <a:off x="755576" y="1772816"/>
          <a:ext cx="7920882" cy="3479800"/>
        </p:xfrm>
        <a:graphic>
          <a:graphicData uri="http://schemas.openxmlformats.org/drawingml/2006/table">
            <a:tbl>
              <a:tblPr firstRow="1" bandRow="1">
                <a:tableStyleId>{5C22544A-7EE6-4342-B048-85BDC9FD1C3A}</a:tableStyleId>
              </a:tblPr>
              <a:tblGrid>
                <a:gridCol w="2630996"/>
                <a:gridCol w="5289886"/>
              </a:tblGrid>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1" i="0" u="none" strike="noStrike" kern="1200" baseline="0" dirty="0" smtClean="0">
                          <a:solidFill>
                            <a:schemeClr val="lt1"/>
                          </a:solidFill>
                          <a:latin typeface="+mn-lt"/>
                          <a:ea typeface="+mn-ea"/>
                          <a:cs typeface="+mn-cs"/>
                        </a:rPr>
                        <a:t>Exception </a:t>
                      </a:r>
                      <a:r>
                        <a:rPr lang="en-US" sz="1800" b="0" i="0" u="none" strike="noStrike" kern="1200" baseline="0" dirty="0" smtClean="0">
                          <a:solidFill>
                            <a:schemeClr val="lt1"/>
                          </a:solidFill>
                          <a:latin typeface="+mn-lt"/>
                          <a:ea typeface="+mn-ea"/>
                          <a:cs typeface="+mn-cs"/>
                        </a:rPr>
                        <a:t>	</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1" i="0" u="none" strike="noStrike" kern="1200" baseline="0" dirty="0" smtClean="0">
                          <a:solidFill>
                            <a:schemeClr val="lt1"/>
                          </a:solidFill>
                          <a:latin typeface="+mn-lt"/>
                          <a:ea typeface="+mn-ea"/>
                          <a:cs typeface="+mn-cs"/>
                        </a:rPr>
                        <a:t>Description </a:t>
                      </a:r>
                      <a:r>
                        <a:rPr lang="en-US" sz="1800" b="0" i="0" u="none" strike="noStrike" kern="1200" baseline="0" dirty="0" smtClean="0">
                          <a:solidFill>
                            <a:schemeClr val="lt1"/>
                          </a:solidFill>
                          <a:latin typeface="+mn-lt"/>
                          <a:ea typeface="+mn-ea"/>
                          <a:cs typeface="+mn-cs"/>
                        </a:rPr>
                        <a:t>	</a:t>
                      </a: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kern="1200" baseline="0" dirty="0" err="1" smtClean="0">
                          <a:solidFill>
                            <a:schemeClr val="dk1"/>
                          </a:solidFill>
                          <a:latin typeface="Courier New" panose="02070309020205020404" pitchFamily="49" charset="0"/>
                          <a:ea typeface="+mn-ea"/>
                          <a:cs typeface="Courier New" panose="02070309020205020404" pitchFamily="49" charset="0"/>
                        </a:rPr>
                        <a:t>DataTruncation</a:t>
                      </a:r>
                      <a:r>
                        <a:rPr lang="en-US" sz="1800" b="0" i="0" u="none" strike="noStrike" kern="1200" baseline="0" dirty="0" smtClean="0">
                          <a:solidFill>
                            <a:schemeClr val="dk1"/>
                          </a:solidFill>
                          <a:latin typeface="Courier New" panose="02070309020205020404" pitchFamily="49" charset="0"/>
                          <a:ea typeface="+mn-ea"/>
                          <a:cs typeface="Courier New" panose="02070309020205020404" pitchFamily="49" charset="0"/>
                        </a:rPr>
                        <a:t> 	</a:t>
                      </a:r>
                    </a:p>
                    <a:p>
                      <a:pPr marL="0" marR="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kern="1200" baseline="0" dirty="0" smtClean="0">
                          <a:solidFill>
                            <a:schemeClr val="dk1"/>
                          </a:solidFill>
                          <a:latin typeface="Courier New" panose="02070309020205020404" pitchFamily="49" charset="0"/>
                          <a:ea typeface="+mn-ea"/>
                          <a:cs typeface="Courier New" panose="02070309020205020404" pitchFamily="49" charset="0"/>
                        </a:rPr>
                        <a:t>	</a:t>
                      </a:r>
                    </a:p>
                  </a:txBody>
                  <a:tcPr/>
                </a:tc>
                <a:tc>
                  <a:txBody>
                    <a:bodyPr/>
                    <a:lstStyle/>
                    <a:p>
                      <a:r>
                        <a:rPr lang="en-US" sz="1800" b="0" i="0" u="none" strike="noStrike" kern="1200" baseline="0" dirty="0" smtClean="0">
                          <a:solidFill>
                            <a:schemeClr val="dk1"/>
                          </a:solidFill>
                          <a:latin typeface="+mn-lt"/>
                          <a:ea typeface="+mn-ea"/>
                          <a:cs typeface="+mn-cs"/>
                        </a:rPr>
                        <a:t>This exception is raised when a data value is truncated. 	</a:t>
                      </a: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kern="1200" baseline="0" dirty="0" err="1" smtClean="0">
                          <a:solidFill>
                            <a:schemeClr val="dk1"/>
                          </a:solidFill>
                          <a:latin typeface="Courier New" panose="02070309020205020404" pitchFamily="49" charset="0"/>
                          <a:ea typeface="+mn-ea"/>
                          <a:cs typeface="Courier New" panose="02070309020205020404" pitchFamily="49" charset="0"/>
                        </a:rPr>
                        <a:t>SQLException</a:t>
                      </a:r>
                      <a:r>
                        <a:rPr lang="en-US" sz="1800" b="0" i="0" u="none" strike="noStrike" kern="1200" baseline="0" dirty="0" smtClean="0">
                          <a:solidFill>
                            <a:schemeClr val="dk1"/>
                          </a:solidFill>
                          <a:latin typeface="Courier New" panose="02070309020205020404" pitchFamily="49" charset="0"/>
                          <a:ea typeface="+mn-ea"/>
                          <a:cs typeface="Courier New" panose="02070309020205020404" pitchFamily="49" charset="0"/>
                        </a:rPr>
                        <a:t> 	</a:t>
                      </a:r>
                    </a:p>
                    <a:p>
                      <a:pPr marL="0" marR="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kern="1200" baseline="0" dirty="0" smtClean="0">
                          <a:solidFill>
                            <a:schemeClr val="dk1"/>
                          </a:solidFill>
                          <a:latin typeface="Courier New" panose="02070309020205020404" pitchFamily="49" charset="0"/>
                          <a:ea typeface="+mn-ea"/>
                          <a:cs typeface="Courier New" panose="02070309020205020404" pitchFamily="49" charset="0"/>
                        </a:rPr>
                        <a:t>	</a:t>
                      </a:r>
                    </a:p>
                    <a:p>
                      <a:endParaRPr lang="en-US" dirty="0">
                        <a:latin typeface="Courier New" panose="02070309020205020404" pitchFamily="49" charset="0"/>
                        <a:cs typeface="Courier New" panose="02070309020205020404" pitchFamily="49"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kern="1200" baseline="0" dirty="0" smtClean="0">
                          <a:solidFill>
                            <a:schemeClr val="dk1"/>
                          </a:solidFill>
                          <a:latin typeface="+mn-lt"/>
                          <a:ea typeface="+mn-ea"/>
                          <a:cs typeface="+mn-cs"/>
                        </a:rPr>
                        <a:t>This exception provides information on database access errors or other errors. 		</a:t>
                      </a: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kern="1200" baseline="0" dirty="0" err="1" smtClean="0">
                          <a:solidFill>
                            <a:schemeClr val="dk1"/>
                          </a:solidFill>
                          <a:latin typeface="Courier New" panose="02070309020205020404" pitchFamily="49" charset="0"/>
                          <a:ea typeface="+mn-ea"/>
                          <a:cs typeface="Courier New" panose="02070309020205020404" pitchFamily="49" charset="0"/>
                        </a:rPr>
                        <a:t>SQLWarning</a:t>
                      </a:r>
                      <a:r>
                        <a:rPr lang="en-US" sz="1800" b="0" i="0" u="none" strike="noStrike" kern="1200" baseline="0" dirty="0" smtClean="0">
                          <a:solidFill>
                            <a:schemeClr val="dk1"/>
                          </a:solidFill>
                          <a:latin typeface="Courier New" panose="02070309020205020404" pitchFamily="49" charset="0"/>
                          <a:ea typeface="+mn-ea"/>
                          <a:cs typeface="Courier New" panose="02070309020205020404" pitchFamily="49" charset="0"/>
                        </a:rPr>
                        <a:t> 	</a:t>
                      </a:r>
                    </a:p>
                    <a:p>
                      <a:pPr marL="0" marR="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kern="1200" baseline="0" dirty="0" smtClean="0">
                          <a:solidFill>
                            <a:schemeClr val="dk1"/>
                          </a:solidFill>
                          <a:latin typeface="Courier New" panose="02070309020205020404" pitchFamily="49" charset="0"/>
                          <a:ea typeface="+mn-ea"/>
                          <a:cs typeface="Courier New" panose="02070309020205020404" pitchFamily="49" charset="0"/>
                        </a:rPr>
                        <a:t>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kern="1200" baseline="0" dirty="0" smtClean="0">
                          <a:solidFill>
                            <a:schemeClr val="dk1"/>
                          </a:solidFill>
                          <a:latin typeface="+mn-lt"/>
                          <a:ea typeface="+mn-ea"/>
                          <a:cs typeface="+mn-cs"/>
                        </a:rPr>
                        <a:t>This exception provides information on database access warnings. 		</a:t>
                      </a: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kern="1200" baseline="0" dirty="0" err="1" smtClean="0">
                          <a:solidFill>
                            <a:schemeClr val="dk1"/>
                          </a:solidFill>
                          <a:latin typeface="Courier New" panose="02070309020205020404" pitchFamily="49" charset="0"/>
                          <a:ea typeface="+mn-ea"/>
                          <a:cs typeface="Courier New" panose="02070309020205020404" pitchFamily="49" charset="0"/>
                        </a:rPr>
                        <a:t>BatchUpdateException</a:t>
                      </a:r>
                      <a:r>
                        <a:rPr lang="en-US" sz="1800" b="0" i="0" u="none" strike="noStrike" kern="1200" baseline="0" dirty="0" smtClean="0">
                          <a:solidFill>
                            <a:schemeClr val="dk1"/>
                          </a:solidFill>
                          <a:latin typeface="Courier New" panose="02070309020205020404" pitchFamily="49" charset="0"/>
                          <a:ea typeface="+mn-ea"/>
                          <a:cs typeface="Courier New" panose="02070309020205020404" pitchFamily="49" charset="0"/>
                        </a:rPr>
                        <a:t>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kern="1200" baseline="0" dirty="0" smtClean="0">
                          <a:solidFill>
                            <a:schemeClr val="dk1"/>
                          </a:solidFill>
                          <a:latin typeface="+mn-lt"/>
                          <a:ea typeface="+mn-ea"/>
                          <a:cs typeface="+mn-cs"/>
                        </a:rPr>
                        <a:t>This exception is raised when an error occurs during batch update operation. 		</a:t>
                      </a:r>
                    </a:p>
                  </a:txBody>
                  <a:tcPr/>
                </a:tc>
              </a:tr>
            </a:tbl>
          </a:graphicData>
        </a:graphic>
      </p:graphicFrame>
    </p:spTree>
    <p:extLst>
      <p:ext uri="{BB962C8B-B14F-4D97-AF65-F5344CB8AC3E}">
        <p14:creationId xmlns:p14="http://schemas.microsoft.com/office/powerpoint/2010/main" val="283573926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GB" sz="2400" dirty="0" smtClean="0"/>
              <a:t>Figure displays </a:t>
            </a:r>
            <a:r>
              <a:rPr lang="en-GB" sz="2400" dirty="0"/>
              <a:t>the steps to develop a JDBC application. </a:t>
            </a:r>
          </a:p>
          <a:p>
            <a:endParaRPr lang="en-US" dirty="0"/>
          </a:p>
        </p:txBody>
      </p:sp>
      <p:sp>
        <p:nvSpPr>
          <p:cNvPr id="3" name="Title 2"/>
          <p:cNvSpPr>
            <a:spLocks noGrp="1"/>
          </p:cNvSpPr>
          <p:nvPr>
            <p:ph type="title"/>
          </p:nvPr>
        </p:nvSpPr>
        <p:spPr/>
        <p:txBody>
          <a:bodyPr/>
          <a:lstStyle/>
          <a:p>
            <a:r>
              <a:rPr lang="en-US" dirty="0" smtClean="0"/>
              <a:t>Steps </a:t>
            </a:r>
            <a:r>
              <a:rPr lang="en-US" dirty="0"/>
              <a:t>to Develop a JDBC Application </a:t>
            </a:r>
            <a:endParaRPr lang="en-GB" dirty="0"/>
          </a:p>
        </p:txBody>
      </p:sp>
      <p:sp>
        <p:nvSpPr>
          <p:cNvPr id="4" name="Footer Placeholder 3"/>
          <p:cNvSpPr>
            <a:spLocks noGrp="1"/>
          </p:cNvSpPr>
          <p:nvPr>
            <p:ph type="ftr" sz="quarter" idx="3"/>
          </p:nvPr>
        </p:nvSpPr>
        <p:spPr/>
        <p:txBody>
          <a:bodyPr/>
          <a:lstStyle/>
          <a:p>
            <a:pPr>
              <a:defRPr/>
            </a:pPr>
            <a:r>
              <a:rPr lang="en-US" smtClean="0"/>
              <a:t>© Aptech Ltd.                                                                                                       JDBC API/Session 9</a:t>
            </a:r>
            <a:endParaRPr lang="en-US" dirty="0"/>
          </a:p>
        </p:txBody>
      </p:sp>
      <p:sp>
        <p:nvSpPr>
          <p:cNvPr id="5" name="Slide Number Placeholder 4"/>
          <p:cNvSpPr>
            <a:spLocks noGrp="1"/>
          </p:cNvSpPr>
          <p:nvPr>
            <p:ph type="sldNum" sz="quarter" idx="4"/>
          </p:nvPr>
        </p:nvSpPr>
        <p:spPr/>
        <p:txBody>
          <a:bodyPr/>
          <a:lstStyle/>
          <a:p>
            <a:pPr>
              <a:defRPr/>
            </a:pPr>
            <a:fld id="{0B7F2F63-BF3E-4C0C-A868-2C657446BA07}" type="slidenum">
              <a:rPr lang="en-US" smtClean="0"/>
              <a:pPr>
                <a:defRPr/>
              </a:pPr>
              <a:t>31</a:t>
            </a:fld>
            <a:endParaRPr lang="en-US" dirty="0"/>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31640" y="1543249"/>
            <a:ext cx="5728288" cy="4849614"/>
          </a:xfrm>
          <a:prstGeom prst="rect">
            <a:avLst/>
          </a:prstGeom>
        </p:spPr>
      </p:pic>
    </p:spTree>
    <p:extLst>
      <p:ext uri="{BB962C8B-B14F-4D97-AF65-F5344CB8AC3E}">
        <p14:creationId xmlns:p14="http://schemas.microsoft.com/office/powerpoint/2010/main" val="392323559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sz="2400" dirty="0" smtClean="0"/>
              <a:t>Load the </a:t>
            </a:r>
            <a:r>
              <a:rPr lang="en-US" sz="2400" dirty="0"/>
              <a:t>driver class by using the </a:t>
            </a:r>
            <a:r>
              <a:rPr lang="en-US" sz="2400" dirty="0" err="1">
                <a:latin typeface="Courier New" panose="02070309020205020404" pitchFamily="49" charset="0"/>
                <a:cs typeface="Courier New" panose="02070309020205020404" pitchFamily="49" charset="0"/>
              </a:rPr>
              <a:t>Class.forName</a:t>
            </a:r>
            <a:r>
              <a:rPr lang="en-US" sz="2400" dirty="0">
                <a:latin typeface="Courier New" panose="02070309020205020404" pitchFamily="49" charset="0"/>
                <a:cs typeface="Courier New" panose="02070309020205020404" pitchFamily="49" charset="0"/>
              </a:rPr>
              <a:t>() </a:t>
            </a:r>
            <a:r>
              <a:rPr lang="en-US" sz="2400" dirty="0"/>
              <a:t>method. </a:t>
            </a:r>
            <a:endParaRPr lang="en-US" sz="2400" dirty="0" smtClean="0"/>
          </a:p>
          <a:p>
            <a:r>
              <a:rPr lang="en-US" sz="2400" dirty="0" smtClean="0"/>
              <a:t>Invoking </a:t>
            </a:r>
            <a:r>
              <a:rPr lang="en-US" sz="2400" dirty="0"/>
              <a:t>the </a:t>
            </a:r>
            <a:r>
              <a:rPr lang="en-US" sz="2400" dirty="0" err="1">
                <a:latin typeface="Courier New" panose="02070309020205020404" pitchFamily="49" charset="0"/>
                <a:cs typeface="Courier New" panose="02070309020205020404" pitchFamily="49" charset="0"/>
              </a:rPr>
              <a:t>Class.forName</a:t>
            </a:r>
            <a:r>
              <a:rPr lang="en-US" sz="2400" dirty="0">
                <a:latin typeface="Courier New" panose="02070309020205020404" pitchFamily="49" charset="0"/>
                <a:cs typeface="Courier New" panose="02070309020205020404" pitchFamily="49" charset="0"/>
              </a:rPr>
              <a:t>() </a:t>
            </a:r>
            <a:r>
              <a:rPr lang="en-US" sz="2400" dirty="0"/>
              <a:t>method creates an instance of the specified driver class and registers it with the </a:t>
            </a:r>
            <a:r>
              <a:rPr lang="en-US" sz="2400" dirty="0" err="1">
                <a:latin typeface="Courier New" panose="02070309020205020404" pitchFamily="49" charset="0"/>
                <a:cs typeface="Courier New" panose="02070309020205020404" pitchFamily="49" charset="0"/>
              </a:rPr>
              <a:t>DriverManager</a:t>
            </a:r>
            <a:r>
              <a:rPr lang="en-US" sz="2400" dirty="0"/>
              <a:t> class. </a:t>
            </a:r>
            <a:endParaRPr lang="en-US" sz="2400" dirty="0" smtClean="0"/>
          </a:p>
          <a:p>
            <a:r>
              <a:rPr lang="en-US" sz="2400" dirty="0" smtClean="0"/>
              <a:t>Once </a:t>
            </a:r>
            <a:r>
              <a:rPr lang="en-US" sz="2400" dirty="0"/>
              <a:t>the driver is loaded successfully, the connection with a database can be established. </a:t>
            </a:r>
            <a:endParaRPr lang="en-US" sz="1600" dirty="0"/>
          </a:p>
          <a:p>
            <a:endParaRPr lang="en-US" sz="1600" dirty="0" smtClean="0"/>
          </a:p>
          <a:p>
            <a:pPr marL="457200" lvl="1" indent="0">
              <a:buNone/>
            </a:pPr>
            <a:r>
              <a:rPr lang="en-US" dirty="0" smtClean="0"/>
              <a:t>	</a:t>
            </a:r>
          </a:p>
          <a:p>
            <a:pPr lvl="1"/>
            <a:endParaRPr lang="en-US" sz="2000" dirty="0" smtClean="0"/>
          </a:p>
          <a:p>
            <a:pPr marL="0" indent="0">
              <a:buNone/>
            </a:pPr>
            <a:r>
              <a:rPr lang="en-US" sz="2400" dirty="0" smtClean="0"/>
              <a:t> </a:t>
            </a:r>
            <a:endParaRPr lang="en-GB" sz="2400" dirty="0"/>
          </a:p>
        </p:txBody>
      </p:sp>
      <p:sp>
        <p:nvSpPr>
          <p:cNvPr id="3" name="Title 2"/>
          <p:cNvSpPr>
            <a:spLocks noGrp="1"/>
          </p:cNvSpPr>
          <p:nvPr>
            <p:ph type="title"/>
          </p:nvPr>
        </p:nvSpPr>
        <p:spPr/>
        <p:txBody>
          <a:bodyPr/>
          <a:lstStyle/>
          <a:p>
            <a:r>
              <a:rPr lang="en-US" dirty="0" smtClean="0"/>
              <a:t>Loading </a:t>
            </a:r>
            <a:r>
              <a:rPr lang="en-US" dirty="0"/>
              <a:t>a Driver </a:t>
            </a:r>
            <a:endParaRPr lang="en-GB" dirty="0"/>
          </a:p>
        </p:txBody>
      </p:sp>
      <p:sp>
        <p:nvSpPr>
          <p:cNvPr id="4" name="Footer Placeholder 3"/>
          <p:cNvSpPr>
            <a:spLocks noGrp="1"/>
          </p:cNvSpPr>
          <p:nvPr>
            <p:ph type="ftr" sz="quarter" idx="3"/>
          </p:nvPr>
        </p:nvSpPr>
        <p:spPr/>
        <p:txBody>
          <a:bodyPr/>
          <a:lstStyle/>
          <a:p>
            <a:pPr>
              <a:defRPr/>
            </a:pPr>
            <a:r>
              <a:rPr lang="en-US" smtClean="0"/>
              <a:t>© Aptech Ltd.                                                                                                       JDBC API/Session 9</a:t>
            </a:r>
            <a:endParaRPr lang="en-US" dirty="0"/>
          </a:p>
        </p:txBody>
      </p:sp>
      <p:sp>
        <p:nvSpPr>
          <p:cNvPr id="5" name="Slide Number Placeholder 4"/>
          <p:cNvSpPr>
            <a:spLocks noGrp="1"/>
          </p:cNvSpPr>
          <p:nvPr>
            <p:ph type="sldNum" sz="quarter" idx="4"/>
          </p:nvPr>
        </p:nvSpPr>
        <p:spPr/>
        <p:txBody>
          <a:bodyPr/>
          <a:lstStyle/>
          <a:p>
            <a:pPr>
              <a:defRPr/>
            </a:pPr>
            <a:fld id="{0B7F2F63-BF3E-4C0C-A868-2C657446BA07}" type="slidenum">
              <a:rPr lang="en-US" smtClean="0"/>
              <a:pPr>
                <a:defRPr/>
              </a:pPr>
              <a:t>32</a:t>
            </a:fld>
            <a:endParaRPr lang="en-US" dirty="0"/>
          </a:p>
        </p:txBody>
      </p:sp>
      <p:sp>
        <p:nvSpPr>
          <p:cNvPr id="6" name="TextBox 5"/>
          <p:cNvSpPr txBox="1"/>
          <p:nvPr/>
        </p:nvSpPr>
        <p:spPr>
          <a:xfrm>
            <a:off x="467544" y="4427293"/>
            <a:ext cx="7643866" cy="307007"/>
          </a:xfrm>
          <a:prstGeom prst="rect">
            <a:avLst/>
          </a:prstGeom>
          <a:solidFill>
            <a:schemeClr val="accent6">
              <a:lumMod val="60000"/>
              <a:lumOff val="40000"/>
            </a:schemeClr>
          </a:solidFill>
          <a:ln>
            <a:solidFill>
              <a:schemeClr val="accent6">
                <a:lumMod val="60000"/>
                <a:lumOff val="40000"/>
              </a:schemeClr>
            </a:solidFill>
          </a:ln>
        </p:spPr>
        <p:txBody>
          <a:bodyPr wrap="square" rtlCol="0">
            <a:spAutoFit/>
          </a:bodyPr>
          <a:lstStyle/>
          <a:p>
            <a:r>
              <a:rPr lang="en-US" sz="1800" dirty="0" err="1"/>
              <a:t>Class.forName</a:t>
            </a:r>
            <a:r>
              <a:rPr lang="en-US" sz="1800" dirty="0"/>
              <a:t>(&lt;protocol&gt;) </a:t>
            </a:r>
          </a:p>
        </p:txBody>
      </p:sp>
      <p:sp>
        <p:nvSpPr>
          <p:cNvPr id="7" name="TextBox 6"/>
          <p:cNvSpPr txBox="1"/>
          <p:nvPr/>
        </p:nvSpPr>
        <p:spPr>
          <a:xfrm>
            <a:off x="467544" y="3855789"/>
            <a:ext cx="1785950" cy="400110"/>
          </a:xfrm>
          <a:prstGeom prst="rect">
            <a:avLst/>
          </a:prstGeom>
        </p:spPr>
        <p:style>
          <a:lnRef idx="1">
            <a:schemeClr val="accent4"/>
          </a:lnRef>
          <a:fillRef idx="3">
            <a:schemeClr val="accent4"/>
          </a:fillRef>
          <a:effectRef idx="2">
            <a:schemeClr val="accent4"/>
          </a:effectRef>
          <a:fontRef idx="minor">
            <a:schemeClr val="lt1"/>
          </a:fontRef>
        </p:style>
        <p:txBody>
          <a:bodyPr wrap="square" rtlCol="0">
            <a:spAutoFit/>
          </a:bodyPr>
          <a:lstStyle/>
          <a:p>
            <a:pPr algn="ctr">
              <a:lnSpc>
                <a:spcPct val="100000"/>
              </a:lnSpc>
            </a:pPr>
            <a:r>
              <a:rPr lang="en-GB" sz="2000" dirty="0" smtClean="0"/>
              <a:t>Syntax</a:t>
            </a:r>
            <a:endParaRPr lang="en-GB" sz="2000" dirty="0"/>
          </a:p>
        </p:txBody>
      </p:sp>
    </p:spTree>
    <p:extLst>
      <p:ext uri="{BB962C8B-B14F-4D97-AF65-F5344CB8AC3E}">
        <p14:creationId xmlns:p14="http://schemas.microsoft.com/office/powerpoint/2010/main" val="164167791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sz="2400" dirty="0" smtClean="0"/>
              <a:t>The connection </a:t>
            </a:r>
            <a:r>
              <a:rPr lang="en-US" sz="2400" dirty="0"/>
              <a:t>is </a:t>
            </a:r>
            <a:r>
              <a:rPr lang="en-US" sz="2400" dirty="0" smtClean="0"/>
              <a:t>established by </a:t>
            </a:r>
            <a:r>
              <a:rPr lang="en-US" sz="2400" dirty="0"/>
              <a:t>using the </a:t>
            </a:r>
            <a:r>
              <a:rPr lang="en-US" sz="2400" dirty="0" err="1">
                <a:latin typeface="Courier New" panose="02070309020205020404" pitchFamily="49" charset="0"/>
                <a:cs typeface="Courier New" panose="02070309020205020404" pitchFamily="49" charset="0"/>
              </a:rPr>
              <a:t>DriverManager.getConnection</a:t>
            </a:r>
            <a:r>
              <a:rPr lang="en-US" sz="2400" dirty="0">
                <a:latin typeface="Courier New" panose="02070309020205020404" pitchFamily="49" charset="0"/>
                <a:cs typeface="Courier New" panose="02070309020205020404" pitchFamily="49" charset="0"/>
              </a:rPr>
              <a:t>() </a:t>
            </a:r>
            <a:r>
              <a:rPr lang="en-US" sz="2400" dirty="0" smtClean="0"/>
              <a:t>method.</a:t>
            </a:r>
          </a:p>
          <a:p>
            <a:r>
              <a:rPr lang="en-US" sz="2400" dirty="0" smtClean="0"/>
              <a:t>The method checks for the following:</a:t>
            </a:r>
          </a:p>
          <a:p>
            <a:pPr lvl="1"/>
            <a:r>
              <a:rPr lang="en-US" sz="2000" dirty="0" smtClean="0"/>
              <a:t>All the </a:t>
            </a:r>
            <a:r>
              <a:rPr lang="en-US" sz="2000" dirty="0"/>
              <a:t>available drivers for the eligibility to make a connection. </a:t>
            </a:r>
            <a:endParaRPr lang="en-US" sz="2000" dirty="0" smtClean="0"/>
          </a:p>
          <a:p>
            <a:pPr lvl="1"/>
            <a:r>
              <a:rPr lang="en-US" sz="2000" dirty="0" smtClean="0"/>
              <a:t>A driver </a:t>
            </a:r>
            <a:r>
              <a:rPr lang="en-US" sz="2000" dirty="0"/>
              <a:t>that recognizes the URL, sent by the client. </a:t>
            </a:r>
            <a:endParaRPr lang="en-US" sz="2000" dirty="0" smtClean="0"/>
          </a:p>
          <a:p>
            <a:r>
              <a:rPr lang="en-US" sz="2400" dirty="0" smtClean="0"/>
              <a:t>The following elements are used to establish a connection: </a:t>
            </a:r>
          </a:p>
          <a:p>
            <a:pPr lvl="1"/>
            <a:r>
              <a:rPr lang="en-US" sz="2000" dirty="0">
                <a:latin typeface="Courier New" panose="02070309020205020404" pitchFamily="49" charset="0"/>
                <a:cs typeface="Courier New" panose="02070309020205020404" pitchFamily="49" charset="0"/>
              </a:rPr>
              <a:t>Connection URL </a:t>
            </a:r>
            <a:endParaRPr lang="en-US" sz="2000" dirty="0" smtClean="0">
              <a:latin typeface="Courier New" panose="02070309020205020404" pitchFamily="49" charset="0"/>
              <a:cs typeface="Courier New" panose="02070309020205020404" pitchFamily="49" charset="0"/>
            </a:endParaRPr>
          </a:p>
          <a:p>
            <a:pPr lvl="1"/>
            <a:r>
              <a:rPr lang="en-US" sz="2000" dirty="0" err="1">
                <a:latin typeface="Courier New" panose="02070309020205020404" pitchFamily="49" charset="0"/>
                <a:cs typeface="Courier New" panose="02070309020205020404" pitchFamily="49" charset="0"/>
              </a:rPr>
              <a:t>DriverManager.getConnection</a:t>
            </a:r>
            <a:r>
              <a:rPr lang="en-US" sz="2000" dirty="0">
                <a:latin typeface="Courier New" panose="02070309020205020404" pitchFamily="49" charset="0"/>
                <a:cs typeface="Courier New" panose="02070309020205020404" pitchFamily="49" charset="0"/>
              </a:rPr>
              <a:t>() </a:t>
            </a:r>
            <a:endParaRPr lang="en-US" sz="2000" dirty="0" smtClean="0">
              <a:latin typeface="Courier New" panose="02070309020205020404" pitchFamily="49" charset="0"/>
              <a:cs typeface="Courier New" panose="02070309020205020404" pitchFamily="49" charset="0"/>
            </a:endParaRPr>
          </a:p>
          <a:p>
            <a:pPr lvl="1"/>
            <a:endParaRPr lang="en-US" sz="2000" dirty="0"/>
          </a:p>
          <a:p>
            <a:pPr lvl="1"/>
            <a:endParaRPr lang="en-US" sz="2000" dirty="0"/>
          </a:p>
          <a:p>
            <a:pPr marL="457200" lvl="1" indent="0">
              <a:buNone/>
            </a:pPr>
            <a:r>
              <a:rPr lang="en-US" dirty="0" smtClean="0"/>
              <a:t>	</a:t>
            </a:r>
          </a:p>
          <a:p>
            <a:pPr lvl="1"/>
            <a:endParaRPr lang="en-US" sz="2000" dirty="0" smtClean="0"/>
          </a:p>
          <a:p>
            <a:pPr marL="0" indent="0">
              <a:buNone/>
            </a:pPr>
            <a:r>
              <a:rPr lang="en-US" sz="2400" dirty="0" smtClean="0"/>
              <a:t> </a:t>
            </a:r>
            <a:endParaRPr lang="en-GB" sz="2400" dirty="0"/>
          </a:p>
        </p:txBody>
      </p:sp>
      <p:sp>
        <p:nvSpPr>
          <p:cNvPr id="3" name="Title 2"/>
          <p:cNvSpPr>
            <a:spLocks noGrp="1"/>
          </p:cNvSpPr>
          <p:nvPr>
            <p:ph type="title"/>
          </p:nvPr>
        </p:nvSpPr>
        <p:spPr/>
        <p:txBody>
          <a:bodyPr/>
          <a:lstStyle/>
          <a:p>
            <a:r>
              <a:rPr lang="en-US" dirty="0" smtClean="0"/>
              <a:t>Establishing </a:t>
            </a:r>
            <a:r>
              <a:rPr lang="en-US" dirty="0"/>
              <a:t>a Connection </a:t>
            </a:r>
            <a:endParaRPr lang="en-GB" dirty="0"/>
          </a:p>
        </p:txBody>
      </p:sp>
      <p:sp>
        <p:nvSpPr>
          <p:cNvPr id="4" name="Footer Placeholder 3"/>
          <p:cNvSpPr>
            <a:spLocks noGrp="1"/>
          </p:cNvSpPr>
          <p:nvPr>
            <p:ph type="ftr" sz="quarter" idx="3"/>
          </p:nvPr>
        </p:nvSpPr>
        <p:spPr/>
        <p:txBody>
          <a:bodyPr/>
          <a:lstStyle/>
          <a:p>
            <a:pPr>
              <a:defRPr/>
            </a:pPr>
            <a:r>
              <a:rPr lang="en-US" smtClean="0"/>
              <a:t>© Aptech Ltd.                                                                                                       JDBC API/Session 9</a:t>
            </a:r>
            <a:endParaRPr lang="en-US" dirty="0"/>
          </a:p>
        </p:txBody>
      </p:sp>
      <p:sp>
        <p:nvSpPr>
          <p:cNvPr id="5" name="Slide Number Placeholder 4"/>
          <p:cNvSpPr>
            <a:spLocks noGrp="1"/>
          </p:cNvSpPr>
          <p:nvPr>
            <p:ph type="sldNum" sz="quarter" idx="4"/>
          </p:nvPr>
        </p:nvSpPr>
        <p:spPr/>
        <p:txBody>
          <a:bodyPr/>
          <a:lstStyle/>
          <a:p>
            <a:pPr>
              <a:defRPr/>
            </a:pPr>
            <a:fld id="{0B7F2F63-BF3E-4C0C-A868-2C657446BA07}" type="slidenum">
              <a:rPr lang="en-US" smtClean="0"/>
              <a:pPr>
                <a:defRPr/>
              </a:pPr>
              <a:t>33</a:t>
            </a:fld>
            <a:endParaRPr lang="en-US" dirty="0"/>
          </a:p>
        </p:txBody>
      </p:sp>
    </p:spTree>
    <p:extLst>
      <p:ext uri="{BB962C8B-B14F-4D97-AF65-F5344CB8AC3E}">
        <p14:creationId xmlns:p14="http://schemas.microsoft.com/office/powerpoint/2010/main" val="31389454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sz="2400" dirty="0" smtClean="0"/>
              <a:t>A </a:t>
            </a:r>
            <a:r>
              <a:rPr lang="en-US" sz="2400" dirty="0" smtClean="0">
                <a:latin typeface="Courier New" panose="02070309020205020404" pitchFamily="49" charset="0"/>
                <a:cs typeface="Courier New" panose="02070309020205020404" pitchFamily="49" charset="0"/>
              </a:rPr>
              <a:t>Statement</a:t>
            </a:r>
            <a:r>
              <a:rPr lang="en-US" sz="2400" dirty="0" smtClean="0"/>
              <a:t> </a:t>
            </a:r>
            <a:r>
              <a:rPr lang="en-US" sz="2400" dirty="0"/>
              <a:t>object needs to be created for query execution. </a:t>
            </a:r>
            <a:endParaRPr lang="en-US" sz="2400" dirty="0" smtClean="0"/>
          </a:p>
          <a:p>
            <a:r>
              <a:rPr lang="en-US" sz="2400" dirty="0" smtClean="0"/>
              <a:t>The </a:t>
            </a:r>
            <a:r>
              <a:rPr lang="en-US" sz="2400" dirty="0">
                <a:latin typeface="Courier New" panose="02070309020205020404" pitchFamily="49" charset="0"/>
                <a:cs typeface="Courier New" panose="02070309020205020404" pitchFamily="49" charset="0"/>
              </a:rPr>
              <a:t>Statement</a:t>
            </a:r>
            <a:r>
              <a:rPr lang="en-US" sz="2400" dirty="0"/>
              <a:t> object is created by using </a:t>
            </a:r>
            <a:r>
              <a:rPr lang="en-US" sz="2400" dirty="0" smtClean="0"/>
              <a:t>the </a:t>
            </a:r>
            <a:r>
              <a:rPr lang="en-US" sz="2400" dirty="0" err="1" smtClean="0">
                <a:latin typeface="Courier New" panose="02070309020205020404" pitchFamily="49" charset="0"/>
                <a:cs typeface="Courier New" panose="02070309020205020404" pitchFamily="49" charset="0"/>
              </a:rPr>
              <a:t>Connection.createStatement</a:t>
            </a:r>
            <a:r>
              <a:rPr lang="en-US" sz="2400" dirty="0">
                <a:latin typeface="Courier New" panose="02070309020205020404" pitchFamily="49" charset="0"/>
                <a:cs typeface="Courier New" panose="02070309020205020404" pitchFamily="49" charset="0"/>
              </a:rPr>
              <a:t>() </a:t>
            </a:r>
            <a:r>
              <a:rPr lang="en-US" sz="2400" dirty="0"/>
              <a:t>method. </a:t>
            </a:r>
          </a:p>
          <a:p>
            <a:r>
              <a:rPr lang="en-US" sz="2400" dirty="0"/>
              <a:t>A </a:t>
            </a:r>
            <a:r>
              <a:rPr lang="en-US" sz="2400" dirty="0">
                <a:latin typeface="Courier New" panose="02070309020205020404" pitchFamily="49" charset="0"/>
                <a:cs typeface="Courier New" panose="02070309020205020404" pitchFamily="49" charset="0"/>
              </a:rPr>
              <a:t>Statement</a:t>
            </a:r>
            <a:r>
              <a:rPr lang="en-US" sz="2400" dirty="0"/>
              <a:t> object can be classified into three categories based on the type of SQL statements sent to the database. </a:t>
            </a:r>
            <a:endParaRPr lang="en-US" sz="2400" dirty="0" smtClean="0"/>
          </a:p>
          <a:p>
            <a:r>
              <a:rPr lang="en-US" sz="2400" dirty="0" smtClean="0">
                <a:latin typeface="Courier New" panose="02070309020205020404" pitchFamily="49" charset="0"/>
                <a:cs typeface="Courier New" panose="02070309020205020404" pitchFamily="49" charset="0"/>
              </a:rPr>
              <a:t>Statement</a:t>
            </a:r>
            <a:r>
              <a:rPr lang="en-US" sz="2400" dirty="0" smtClean="0"/>
              <a:t> </a:t>
            </a:r>
            <a:r>
              <a:rPr lang="en-US" sz="2400" dirty="0"/>
              <a:t>and </a:t>
            </a:r>
            <a:r>
              <a:rPr lang="en-US" sz="2400" dirty="0" err="1">
                <a:latin typeface="Courier New" panose="02070309020205020404" pitchFamily="49" charset="0"/>
                <a:cs typeface="Courier New" panose="02070309020205020404" pitchFamily="49" charset="0"/>
              </a:rPr>
              <a:t>PreparedStatement</a:t>
            </a:r>
            <a:r>
              <a:rPr lang="en-US" sz="2400" dirty="0"/>
              <a:t> is inherited from </a:t>
            </a:r>
            <a:r>
              <a:rPr lang="en-US" sz="2400" dirty="0">
                <a:latin typeface="Courier New" panose="02070309020205020404" pitchFamily="49" charset="0"/>
                <a:cs typeface="Courier New" panose="02070309020205020404" pitchFamily="49" charset="0"/>
              </a:rPr>
              <a:t>Statement</a:t>
            </a:r>
            <a:r>
              <a:rPr lang="en-US" sz="2400" dirty="0"/>
              <a:t> interface. </a:t>
            </a:r>
            <a:endParaRPr lang="en-US" sz="2400" dirty="0" smtClean="0"/>
          </a:p>
          <a:p>
            <a:r>
              <a:rPr lang="en-US" sz="2400" dirty="0" smtClean="0"/>
              <a:t>The </a:t>
            </a:r>
            <a:r>
              <a:rPr lang="en-US" sz="2400" dirty="0" err="1">
                <a:latin typeface="Courier New" panose="02070309020205020404" pitchFamily="49" charset="0"/>
                <a:cs typeface="Courier New" panose="02070309020205020404" pitchFamily="49" charset="0"/>
              </a:rPr>
              <a:t>CallableStatement</a:t>
            </a:r>
            <a:r>
              <a:rPr lang="en-US" sz="2400" dirty="0"/>
              <a:t> is inherited from the </a:t>
            </a:r>
            <a:r>
              <a:rPr lang="en-US" sz="2400" dirty="0" err="1">
                <a:latin typeface="Courier New" panose="02070309020205020404" pitchFamily="49" charset="0"/>
                <a:cs typeface="Courier New" panose="02070309020205020404" pitchFamily="49" charset="0"/>
              </a:rPr>
              <a:t>PreparedStatement</a:t>
            </a:r>
            <a:r>
              <a:rPr lang="en-US" sz="2400" dirty="0"/>
              <a:t> interface and executes a call to stored procedure. </a:t>
            </a:r>
            <a:endParaRPr lang="en-US" sz="2400" dirty="0" smtClean="0"/>
          </a:p>
          <a:p>
            <a:r>
              <a:rPr lang="en-US" sz="2400" dirty="0" smtClean="0"/>
              <a:t>A </a:t>
            </a:r>
            <a:r>
              <a:rPr lang="en-US" sz="2400" dirty="0" err="1">
                <a:latin typeface="Courier New" panose="02070309020205020404" pitchFamily="49" charset="0"/>
                <a:cs typeface="Courier New" panose="02070309020205020404" pitchFamily="49" charset="0"/>
              </a:rPr>
              <a:t>PreparedStatement</a:t>
            </a:r>
            <a:r>
              <a:rPr lang="en-US" sz="2400" dirty="0"/>
              <a:t> object executes a precompiled SQL statement with or without IN parameters. </a:t>
            </a:r>
            <a:endParaRPr lang="en-US" sz="2000" dirty="0"/>
          </a:p>
          <a:p>
            <a:pPr lvl="1"/>
            <a:endParaRPr lang="en-US" sz="2000" dirty="0"/>
          </a:p>
          <a:p>
            <a:pPr marL="457200" lvl="1" indent="0">
              <a:buNone/>
            </a:pPr>
            <a:r>
              <a:rPr lang="en-US" dirty="0" smtClean="0"/>
              <a:t>	</a:t>
            </a:r>
          </a:p>
          <a:p>
            <a:pPr lvl="1"/>
            <a:endParaRPr lang="en-US" sz="2000" dirty="0" smtClean="0"/>
          </a:p>
          <a:p>
            <a:pPr marL="0" indent="0">
              <a:buNone/>
            </a:pPr>
            <a:r>
              <a:rPr lang="en-US" sz="2400" dirty="0" smtClean="0"/>
              <a:t> </a:t>
            </a:r>
            <a:endParaRPr lang="en-GB" sz="2400" dirty="0"/>
          </a:p>
        </p:txBody>
      </p:sp>
      <p:sp>
        <p:nvSpPr>
          <p:cNvPr id="3" name="Title 2"/>
          <p:cNvSpPr>
            <a:spLocks noGrp="1"/>
          </p:cNvSpPr>
          <p:nvPr>
            <p:ph type="title"/>
          </p:nvPr>
        </p:nvSpPr>
        <p:spPr/>
        <p:txBody>
          <a:bodyPr/>
          <a:lstStyle/>
          <a:p>
            <a:r>
              <a:rPr lang="en-US" dirty="0" smtClean="0"/>
              <a:t>Creating </a:t>
            </a:r>
            <a:r>
              <a:rPr lang="en-US" dirty="0"/>
              <a:t>Statements and </a:t>
            </a:r>
            <a:r>
              <a:rPr lang="en-US" dirty="0" smtClean="0"/>
              <a:t>Queries [1-2] </a:t>
            </a:r>
            <a:endParaRPr lang="en-GB" dirty="0"/>
          </a:p>
        </p:txBody>
      </p:sp>
      <p:sp>
        <p:nvSpPr>
          <p:cNvPr id="4" name="Footer Placeholder 3"/>
          <p:cNvSpPr>
            <a:spLocks noGrp="1"/>
          </p:cNvSpPr>
          <p:nvPr>
            <p:ph type="ftr" sz="quarter" idx="3"/>
          </p:nvPr>
        </p:nvSpPr>
        <p:spPr/>
        <p:txBody>
          <a:bodyPr/>
          <a:lstStyle/>
          <a:p>
            <a:pPr>
              <a:defRPr/>
            </a:pPr>
            <a:r>
              <a:rPr lang="en-US" smtClean="0"/>
              <a:t>© Aptech Ltd.                                                                                                       JDBC API/Session 9</a:t>
            </a:r>
            <a:endParaRPr lang="en-US" dirty="0"/>
          </a:p>
        </p:txBody>
      </p:sp>
      <p:sp>
        <p:nvSpPr>
          <p:cNvPr id="5" name="Slide Number Placeholder 4"/>
          <p:cNvSpPr>
            <a:spLocks noGrp="1"/>
          </p:cNvSpPr>
          <p:nvPr>
            <p:ph type="sldNum" sz="quarter" idx="4"/>
          </p:nvPr>
        </p:nvSpPr>
        <p:spPr/>
        <p:txBody>
          <a:bodyPr/>
          <a:lstStyle/>
          <a:p>
            <a:pPr>
              <a:defRPr/>
            </a:pPr>
            <a:fld id="{0B7F2F63-BF3E-4C0C-A868-2C657446BA07}" type="slidenum">
              <a:rPr lang="en-US" smtClean="0"/>
              <a:pPr>
                <a:defRPr/>
              </a:pPr>
              <a:t>34</a:t>
            </a:fld>
            <a:endParaRPr lang="en-US" dirty="0"/>
          </a:p>
        </p:txBody>
      </p:sp>
    </p:spTree>
    <p:extLst>
      <p:ext uri="{BB962C8B-B14F-4D97-AF65-F5344CB8AC3E}">
        <p14:creationId xmlns:p14="http://schemas.microsoft.com/office/powerpoint/2010/main" val="322411395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Creating </a:t>
            </a:r>
            <a:r>
              <a:rPr lang="en-US" dirty="0"/>
              <a:t>Statements and </a:t>
            </a:r>
            <a:r>
              <a:rPr lang="en-US" dirty="0" smtClean="0"/>
              <a:t>Queries</a:t>
            </a:r>
            <a:r>
              <a:rPr lang="en-US" dirty="0"/>
              <a:t> </a:t>
            </a:r>
            <a:r>
              <a:rPr lang="en-US" dirty="0" smtClean="0"/>
              <a:t>[2-2</a:t>
            </a:r>
            <a:r>
              <a:rPr lang="en-US" dirty="0"/>
              <a:t>]</a:t>
            </a:r>
            <a:r>
              <a:rPr lang="en-US" dirty="0" smtClean="0"/>
              <a:t> </a:t>
            </a:r>
            <a:endParaRPr lang="en-GB" dirty="0"/>
          </a:p>
        </p:txBody>
      </p:sp>
      <p:sp>
        <p:nvSpPr>
          <p:cNvPr id="4" name="Footer Placeholder 3"/>
          <p:cNvSpPr>
            <a:spLocks noGrp="1"/>
          </p:cNvSpPr>
          <p:nvPr>
            <p:ph type="ftr" sz="quarter" idx="3"/>
          </p:nvPr>
        </p:nvSpPr>
        <p:spPr/>
        <p:txBody>
          <a:bodyPr/>
          <a:lstStyle/>
          <a:p>
            <a:pPr>
              <a:defRPr/>
            </a:pPr>
            <a:r>
              <a:rPr lang="en-US" smtClean="0"/>
              <a:t>© Aptech Ltd.                                                                                                       JDBC API/Session 9</a:t>
            </a:r>
            <a:endParaRPr lang="en-US" dirty="0"/>
          </a:p>
        </p:txBody>
      </p:sp>
      <p:sp>
        <p:nvSpPr>
          <p:cNvPr id="5" name="Slide Number Placeholder 4"/>
          <p:cNvSpPr>
            <a:spLocks noGrp="1"/>
          </p:cNvSpPr>
          <p:nvPr>
            <p:ph type="sldNum" sz="quarter" idx="4"/>
          </p:nvPr>
        </p:nvSpPr>
        <p:spPr/>
        <p:txBody>
          <a:bodyPr/>
          <a:lstStyle/>
          <a:p>
            <a:pPr>
              <a:defRPr/>
            </a:pPr>
            <a:fld id="{0B7F2F63-BF3E-4C0C-A868-2C657446BA07}" type="slidenum">
              <a:rPr lang="en-US" smtClean="0"/>
              <a:pPr>
                <a:defRPr/>
              </a:pPr>
              <a:t>35</a:t>
            </a:fld>
            <a:endParaRPr lang="en-US" dirty="0"/>
          </a:p>
        </p:txBody>
      </p:sp>
      <p:sp>
        <p:nvSpPr>
          <p:cNvPr id="7" name="TextBox 6"/>
          <p:cNvSpPr txBox="1"/>
          <p:nvPr/>
        </p:nvSpPr>
        <p:spPr>
          <a:xfrm>
            <a:off x="395536" y="3280424"/>
            <a:ext cx="7643866" cy="1027204"/>
          </a:xfrm>
          <a:prstGeom prst="rect">
            <a:avLst/>
          </a:prstGeom>
          <a:solidFill>
            <a:schemeClr val="accent6">
              <a:lumMod val="60000"/>
              <a:lumOff val="40000"/>
            </a:schemeClr>
          </a:solidFill>
          <a:ln>
            <a:solidFill>
              <a:schemeClr val="accent6">
                <a:lumMod val="60000"/>
                <a:lumOff val="40000"/>
              </a:schemeClr>
            </a:solidFill>
          </a:ln>
        </p:spPr>
        <p:txBody>
          <a:bodyPr wrap="square" rtlCol="0">
            <a:spAutoFit/>
          </a:bodyPr>
          <a:lstStyle/>
          <a:p>
            <a:r>
              <a:rPr lang="en-US" sz="1800" dirty="0"/>
              <a:t>Connection </a:t>
            </a:r>
            <a:r>
              <a:rPr lang="en-US" sz="1800" dirty="0" err="1"/>
              <a:t>cn</a:t>
            </a:r>
            <a:r>
              <a:rPr lang="en-US" sz="1800" dirty="0"/>
              <a:t> = </a:t>
            </a:r>
            <a:r>
              <a:rPr lang="en-US" sz="1800" dirty="0" err="1"/>
              <a:t>DriverManager.getConnection</a:t>
            </a:r>
            <a:r>
              <a:rPr lang="en-US" sz="1800" dirty="0"/>
              <a:t>(“</a:t>
            </a:r>
            <a:r>
              <a:rPr lang="en-US" sz="1800" dirty="0" err="1"/>
              <a:t>jdbc:odbc:demo</a:t>
            </a:r>
            <a:r>
              <a:rPr lang="en-US" sz="1800" dirty="0"/>
              <a:t>”, “</a:t>
            </a:r>
            <a:r>
              <a:rPr lang="en-US" sz="1800" dirty="0" err="1"/>
              <a:t>sa</a:t>
            </a:r>
            <a:r>
              <a:rPr lang="en-US" sz="1800" dirty="0"/>
              <a:t>”, “</a:t>
            </a:r>
            <a:r>
              <a:rPr lang="en-US" sz="1800" dirty="0" err="1"/>
              <a:t>playware</a:t>
            </a:r>
            <a:r>
              <a:rPr lang="en-US" sz="1800" dirty="0"/>
              <a:t>”); </a:t>
            </a:r>
          </a:p>
          <a:p>
            <a:r>
              <a:rPr lang="en-US" sz="1800" dirty="0"/>
              <a:t>Statement </a:t>
            </a:r>
            <a:r>
              <a:rPr lang="en-US" sz="1800" dirty="0" err="1"/>
              <a:t>st</a:t>
            </a:r>
            <a:r>
              <a:rPr lang="en-US" sz="1800" dirty="0"/>
              <a:t> = </a:t>
            </a:r>
            <a:r>
              <a:rPr lang="en-US" sz="1800" dirty="0" err="1"/>
              <a:t>cn.createStatement</a:t>
            </a:r>
            <a:r>
              <a:rPr lang="en-US" sz="1800" dirty="0"/>
              <a:t>(); 	</a:t>
            </a:r>
          </a:p>
        </p:txBody>
      </p:sp>
      <p:sp>
        <p:nvSpPr>
          <p:cNvPr id="8" name="TextBox 7"/>
          <p:cNvSpPr txBox="1"/>
          <p:nvPr/>
        </p:nvSpPr>
        <p:spPr>
          <a:xfrm>
            <a:off x="395536" y="2708920"/>
            <a:ext cx="1785950" cy="400110"/>
          </a:xfrm>
          <a:prstGeom prst="rect">
            <a:avLst/>
          </a:prstGeom>
        </p:spPr>
        <p:style>
          <a:lnRef idx="1">
            <a:schemeClr val="accent4"/>
          </a:lnRef>
          <a:fillRef idx="3">
            <a:schemeClr val="accent4"/>
          </a:fillRef>
          <a:effectRef idx="2">
            <a:schemeClr val="accent4"/>
          </a:effectRef>
          <a:fontRef idx="minor">
            <a:schemeClr val="lt1"/>
          </a:fontRef>
        </p:style>
        <p:txBody>
          <a:bodyPr wrap="square" rtlCol="0">
            <a:spAutoFit/>
          </a:bodyPr>
          <a:lstStyle/>
          <a:p>
            <a:pPr algn="ctr">
              <a:lnSpc>
                <a:spcPct val="100000"/>
              </a:lnSpc>
            </a:pPr>
            <a:r>
              <a:rPr lang="en-US" sz="2000" dirty="0"/>
              <a:t>Code Snippet </a:t>
            </a:r>
            <a:endParaRPr lang="en-GB" sz="2000" dirty="0"/>
          </a:p>
        </p:txBody>
      </p:sp>
      <p:sp>
        <p:nvSpPr>
          <p:cNvPr id="9" name="TextBox 8"/>
          <p:cNvSpPr txBox="1"/>
          <p:nvPr/>
        </p:nvSpPr>
        <p:spPr>
          <a:xfrm>
            <a:off x="395536" y="1840264"/>
            <a:ext cx="7643866" cy="307007"/>
          </a:xfrm>
          <a:prstGeom prst="rect">
            <a:avLst/>
          </a:prstGeom>
          <a:solidFill>
            <a:schemeClr val="accent6">
              <a:lumMod val="60000"/>
              <a:lumOff val="40000"/>
            </a:schemeClr>
          </a:solidFill>
          <a:ln>
            <a:solidFill>
              <a:schemeClr val="accent6">
                <a:lumMod val="60000"/>
                <a:lumOff val="40000"/>
              </a:schemeClr>
            </a:solidFill>
          </a:ln>
        </p:spPr>
        <p:txBody>
          <a:bodyPr wrap="square" rtlCol="0">
            <a:spAutoFit/>
          </a:bodyPr>
          <a:lstStyle/>
          <a:p>
            <a:r>
              <a:rPr lang="en-US" sz="1800" dirty="0"/>
              <a:t>public Statement </a:t>
            </a:r>
            <a:r>
              <a:rPr lang="en-US" sz="1800" dirty="0" err="1"/>
              <a:t>createStatement</a:t>
            </a:r>
            <a:r>
              <a:rPr lang="en-US" sz="1800" dirty="0"/>
              <a:t>() throws </a:t>
            </a:r>
            <a:r>
              <a:rPr lang="en-US" sz="1800" dirty="0" err="1"/>
              <a:t>SQLException</a:t>
            </a:r>
            <a:r>
              <a:rPr lang="en-US" sz="1800" dirty="0"/>
              <a:t> </a:t>
            </a:r>
          </a:p>
        </p:txBody>
      </p:sp>
      <p:sp>
        <p:nvSpPr>
          <p:cNvPr id="10" name="TextBox 9"/>
          <p:cNvSpPr txBox="1"/>
          <p:nvPr/>
        </p:nvSpPr>
        <p:spPr>
          <a:xfrm>
            <a:off x="395536" y="1268760"/>
            <a:ext cx="1785950" cy="400110"/>
          </a:xfrm>
          <a:prstGeom prst="rect">
            <a:avLst/>
          </a:prstGeom>
        </p:spPr>
        <p:style>
          <a:lnRef idx="1">
            <a:schemeClr val="accent4"/>
          </a:lnRef>
          <a:fillRef idx="3">
            <a:schemeClr val="accent4"/>
          </a:fillRef>
          <a:effectRef idx="2">
            <a:schemeClr val="accent4"/>
          </a:effectRef>
          <a:fontRef idx="minor">
            <a:schemeClr val="lt1"/>
          </a:fontRef>
        </p:style>
        <p:txBody>
          <a:bodyPr wrap="square" rtlCol="0">
            <a:spAutoFit/>
          </a:bodyPr>
          <a:lstStyle/>
          <a:p>
            <a:pPr algn="ctr">
              <a:lnSpc>
                <a:spcPct val="100000"/>
              </a:lnSpc>
            </a:pPr>
            <a:r>
              <a:rPr lang="en-GB" sz="2000" dirty="0" smtClean="0"/>
              <a:t>Syntax</a:t>
            </a:r>
            <a:endParaRPr lang="en-GB" sz="2000" dirty="0"/>
          </a:p>
        </p:txBody>
      </p:sp>
    </p:spTree>
    <p:extLst>
      <p:ext uri="{BB962C8B-B14F-4D97-AF65-F5344CB8AC3E}">
        <p14:creationId xmlns:p14="http://schemas.microsoft.com/office/powerpoint/2010/main" val="420102868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sz="2400" dirty="0" smtClean="0"/>
              <a:t>The </a:t>
            </a:r>
            <a:r>
              <a:rPr lang="en-US" sz="2400" dirty="0" err="1">
                <a:latin typeface="Courier New" panose="02070309020205020404" pitchFamily="49" charset="0"/>
                <a:cs typeface="Courier New" panose="02070309020205020404" pitchFamily="49" charset="0"/>
              </a:rPr>
              <a:t>executeQuery</a:t>
            </a:r>
            <a:r>
              <a:rPr lang="en-US" sz="2400" dirty="0">
                <a:latin typeface="Courier New" panose="02070309020205020404" pitchFamily="49" charset="0"/>
                <a:cs typeface="Courier New" panose="02070309020205020404" pitchFamily="49" charset="0"/>
              </a:rPr>
              <a:t>() </a:t>
            </a:r>
            <a:r>
              <a:rPr lang="en-US" sz="2400" dirty="0"/>
              <a:t>method </a:t>
            </a:r>
            <a:r>
              <a:rPr lang="en-US" sz="2400" dirty="0" smtClean="0"/>
              <a:t>retrieves </a:t>
            </a:r>
            <a:r>
              <a:rPr lang="en-US" sz="2400" dirty="0"/>
              <a:t>information from the database. </a:t>
            </a:r>
            <a:endParaRPr lang="en-US" sz="2400" dirty="0" smtClean="0"/>
          </a:p>
          <a:p>
            <a:r>
              <a:rPr lang="en-US" sz="2400" dirty="0" smtClean="0"/>
              <a:t>It </a:t>
            </a:r>
            <a:r>
              <a:rPr lang="en-US" sz="2400" dirty="0"/>
              <a:t>accepts a simple SQL SELECT statement as a parameter and returns the database rows in form of a </a:t>
            </a:r>
            <a:r>
              <a:rPr lang="en-US" sz="2400" dirty="0" err="1">
                <a:latin typeface="Courier New" panose="02070309020205020404" pitchFamily="49" charset="0"/>
                <a:cs typeface="Courier New" panose="02070309020205020404" pitchFamily="49" charset="0"/>
              </a:rPr>
              <a:t>ResultSet</a:t>
            </a:r>
            <a:r>
              <a:rPr lang="en-US" sz="2400" dirty="0"/>
              <a:t> object. </a:t>
            </a:r>
            <a:endParaRPr lang="en-US" sz="2400" dirty="0" smtClean="0"/>
          </a:p>
          <a:p>
            <a:r>
              <a:rPr lang="en-US" sz="2400" dirty="0" smtClean="0"/>
              <a:t>The database </a:t>
            </a:r>
            <a:r>
              <a:rPr lang="en-US" sz="2400" dirty="0"/>
              <a:t>query execution is based on the </a:t>
            </a:r>
            <a:r>
              <a:rPr lang="en-US" sz="2400" dirty="0" smtClean="0"/>
              <a:t>following:</a:t>
            </a:r>
          </a:p>
          <a:p>
            <a:pPr lvl="1"/>
            <a:r>
              <a:rPr lang="en-US" sz="1600" b="1" dirty="0" err="1">
                <a:latin typeface="Courier New" panose="02070309020205020404" pitchFamily="49" charset="0"/>
                <a:cs typeface="Courier New" panose="02070309020205020404" pitchFamily="49" charset="0"/>
              </a:rPr>
              <a:t>executeQuery</a:t>
            </a:r>
            <a:r>
              <a:rPr lang="en-US" sz="1600" b="1" dirty="0" smtClean="0">
                <a:latin typeface="Courier New" panose="02070309020205020404" pitchFamily="49" charset="0"/>
                <a:cs typeface="Courier New" panose="02070309020205020404" pitchFamily="49" charset="0"/>
              </a:rPr>
              <a:t>()</a:t>
            </a:r>
            <a:r>
              <a:rPr lang="en-US" sz="1600" dirty="0" smtClean="0">
                <a:cs typeface="Courier New" panose="02070309020205020404" pitchFamily="49" charset="0"/>
              </a:rPr>
              <a:t>:</a:t>
            </a:r>
            <a:r>
              <a:rPr lang="en-US" sz="1600" b="1" dirty="0" smtClean="0">
                <a:cs typeface="Courier New" panose="02070309020205020404" pitchFamily="49" charset="0"/>
              </a:rPr>
              <a:t> </a:t>
            </a:r>
            <a:r>
              <a:rPr lang="en-US" sz="1600" dirty="0" smtClean="0"/>
              <a:t>This </a:t>
            </a:r>
            <a:r>
              <a:rPr lang="en-US" sz="1600" dirty="0"/>
              <a:t>method </a:t>
            </a:r>
            <a:r>
              <a:rPr lang="en-US" sz="1600" dirty="0" smtClean="0"/>
              <a:t>executes </a:t>
            </a:r>
            <a:r>
              <a:rPr lang="en-US" sz="1600" dirty="0"/>
              <a:t>any SQL statement with a “SELECT” clause, that return the result of the query as a result set. </a:t>
            </a:r>
            <a:endParaRPr lang="en-US" sz="1600" dirty="0" smtClean="0"/>
          </a:p>
          <a:p>
            <a:pPr lvl="1"/>
            <a:r>
              <a:rPr lang="en-US" sz="1600" b="1" dirty="0" err="1" smtClean="0">
                <a:latin typeface="Courier New" panose="02070309020205020404" pitchFamily="49" charset="0"/>
                <a:cs typeface="Courier New" panose="02070309020205020404" pitchFamily="49" charset="0"/>
              </a:rPr>
              <a:t>ResultSet</a:t>
            </a:r>
            <a:r>
              <a:rPr lang="en-US" sz="1600" b="1" dirty="0" smtClean="0">
                <a:latin typeface="Courier New" panose="02070309020205020404" pitchFamily="49" charset="0"/>
                <a:cs typeface="Courier New" panose="02070309020205020404" pitchFamily="49" charset="0"/>
              </a:rPr>
              <a:t> object</a:t>
            </a:r>
            <a:r>
              <a:rPr lang="en-US" sz="1600" dirty="0" smtClean="0"/>
              <a:t>: </a:t>
            </a:r>
            <a:r>
              <a:rPr lang="en-US" sz="1600" dirty="0" err="1" smtClean="0">
                <a:latin typeface="Courier New" panose="02070309020205020404" pitchFamily="49" charset="0"/>
                <a:cs typeface="Courier New" panose="02070309020205020404" pitchFamily="49" charset="0"/>
              </a:rPr>
              <a:t>ResultSet</a:t>
            </a:r>
            <a:r>
              <a:rPr lang="en-US" sz="1600" dirty="0" smtClean="0"/>
              <a:t> </a:t>
            </a:r>
            <a:r>
              <a:rPr lang="en-US" sz="1600" dirty="0"/>
              <a:t>objects </a:t>
            </a:r>
            <a:r>
              <a:rPr lang="en-US" sz="1600" dirty="0" smtClean="0"/>
              <a:t>receive </a:t>
            </a:r>
            <a:r>
              <a:rPr lang="en-US" sz="1600" dirty="0"/>
              <a:t>and store the data in the same form as it is returned from the SQL queries. The </a:t>
            </a:r>
            <a:r>
              <a:rPr lang="en-US" sz="1600" dirty="0" err="1">
                <a:latin typeface="Courier New" panose="02070309020205020404" pitchFamily="49" charset="0"/>
                <a:cs typeface="Courier New" panose="02070309020205020404" pitchFamily="49" charset="0"/>
              </a:rPr>
              <a:t>ResultSet</a:t>
            </a:r>
            <a:r>
              <a:rPr lang="en-US" sz="1600" dirty="0"/>
              <a:t> object is generally created by using the </a:t>
            </a:r>
            <a:r>
              <a:rPr lang="en-US" sz="1600" dirty="0" err="1">
                <a:latin typeface="Courier New" panose="02070309020205020404" pitchFamily="49" charset="0"/>
                <a:cs typeface="Courier New" panose="02070309020205020404" pitchFamily="49" charset="0"/>
              </a:rPr>
              <a:t>executeQuery</a:t>
            </a:r>
            <a:r>
              <a:rPr lang="en-US" sz="1600" dirty="0">
                <a:latin typeface="Courier New" panose="02070309020205020404" pitchFamily="49" charset="0"/>
                <a:cs typeface="Courier New" panose="02070309020205020404" pitchFamily="49" charset="0"/>
              </a:rPr>
              <a:t>() </a:t>
            </a:r>
            <a:r>
              <a:rPr lang="en-US" sz="1600" dirty="0"/>
              <a:t>method.</a:t>
            </a:r>
          </a:p>
          <a:p>
            <a:pPr marL="457200" lvl="1" indent="0">
              <a:buNone/>
            </a:pPr>
            <a:r>
              <a:rPr lang="en-US" dirty="0" smtClean="0"/>
              <a:t>	</a:t>
            </a:r>
          </a:p>
          <a:p>
            <a:pPr lvl="1"/>
            <a:endParaRPr lang="en-US" sz="2000" dirty="0" smtClean="0"/>
          </a:p>
          <a:p>
            <a:pPr marL="0" indent="0">
              <a:buNone/>
            </a:pPr>
            <a:r>
              <a:rPr lang="en-US" sz="2400" dirty="0" smtClean="0"/>
              <a:t> </a:t>
            </a:r>
            <a:endParaRPr lang="en-GB" sz="2400" dirty="0"/>
          </a:p>
        </p:txBody>
      </p:sp>
      <p:sp>
        <p:nvSpPr>
          <p:cNvPr id="3" name="Title 2"/>
          <p:cNvSpPr>
            <a:spLocks noGrp="1"/>
          </p:cNvSpPr>
          <p:nvPr>
            <p:ph type="title"/>
          </p:nvPr>
        </p:nvSpPr>
        <p:spPr>
          <a:xfrm>
            <a:off x="228600" y="152400"/>
            <a:ext cx="8087816" cy="411163"/>
          </a:xfrm>
        </p:spPr>
        <p:txBody>
          <a:bodyPr/>
          <a:lstStyle/>
          <a:p>
            <a:r>
              <a:rPr lang="en-US" dirty="0" smtClean="0"/>
              <a:t>Using </a:t>
            </a:r>
            <a:r>
              <a:rPr lang="en-US" dirty="0" err="1" smtClean="0"/>
              <a:t>executeQuery</a:t>
            </a:r>
            <a:r>
              <a:rPr lang="en-US" dirty="0" smtClean="0"/>
              <a:t>() and </a:t>
            </a:r>
            <a:r>
              <a:rPr lang="en-US" dirty="0" err="1" smtClean="0"/>
              <a:t>ResultSet</a:t>
            </a:r>
            <a:r>
              <a:rPr lang="en-US" dirty="0" smtClean="0"/>
              <a:t> Objects [1-2</a:t>
            </a:r>
            <a:r>
              <a:rPr lang="en-US" dirty="0"/>
              <a:t>]</a:t>
            </a:r>
            <a:r>
              <a:rPr lang="en-US" dirty="0" smtClean="0"/>
              <a:t> </a:t>
            </a:r>
            <a:endParaRPr lang="en-GB" dirty="0"/>
          </a:p>
        </p:txBody>
      </p:sp>
      <p:sp>
        <p:nvSpPr>
          <p:cNvPr id="4" name="Footer Placeholder 3"/>
          <p:cNvSpPr>
            <a:spLocks noGrp="1"/>
          </p:cNvSpPr>
          <p:nvPr>
            <p:ph type="ftr" sz="quarter" idx="3"/>
          </p:nvPr>
        </p:nvSpPr>
        <p:spPr/>
        <p:txBody>
          <a:bodyPr/>
          <a:lstStyle/>
          <a:p>
            <a:pPr>
              <a:defRPr/>
            </a:pPr>
            <a:r>
              <a:rPr lang="en-US" smtClean="0"/>
              <a:t>© Aptech Ltd.                                                                                                       JDBC API/Session 9</a:t>
            </a:r>
            <a:endParaRPr lang="en-US" dirty="0"/>
          </a:p>
        </p:txBody>
      </p:sp>
      <p:sp>
        <p:nvSpPr>
          <p:cNvPr id="5" name="Slide Number Placeholder 4"/>
          <p:cNvSpPr>
            <a:spLocks noGrp="1"/>
          </p:cNvSpPr>
          <p:nvPr>
            <p:ph type="sldNum" sz="quarter" idx="4"/>
          </p:nvPr>
        </p:nvSpPr>
        <p:spPr/>
        <p:txBody>
          <a:bodyPr/>
          <a:lstStyle/>
          <a:p>
            <a:pPr>
              <a:defRPr/>
            </a:pPr>
            <a:fld id="{0B7F2F63-BF3E-4C0C-A868-2C657446BA07}" type="slidenum">
              <a:rPr lang="en-US" smtClean="0"/>
              <a:pPr>
                <a:defRPr/>
              </a:pPr>
              <a:t>36</a:t>
            </a:fld>
            <a:endParaRPr lang="en-US" dirty="0"/>
          </a:p>
        </p:txBody>
      </p:sp>
    </p:spTree>
    <p:extLst>
      <p:ext uri="{BB962C8B-B14F-4D97-AF65-F5344CB8AC3E}">
        <p14:creationId xmlns:p14="http://schemas.microsoft.com/office/powerpoint/2010/main" val="6882610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28600" y="152400"/>
            <a:ext cx="8087816" cy="411163"/>
          </a:xfrm>
        </p:spPr>
        <p:txBody>
          <a:bodyPr/>
          <a:lstStyle/>
          <a:p>
            <a:r>
              <a:rPr lang="en-US" dirty="0" smtClean="0"/>
              <a:t>Using </a:t>
            </a:r>
            <a:r>
              <a:rPr lang="en-US" dirty="0" err="1" smtClean="0"/>
              <a:t>executeQuery</a:t>
            </a:r>
            <a:r>
              <a:rPr lang="en-US" dirty="0" smtClean="0"/>
              <a:t>() and </a:t>
            </a:r>
            <a:r>
              <a:rPr lang="en-US" dirty="0" err="1" smtClean="0"/>
              <a:t>ResultSet</a:t>
            </a:r>
            <a:r>
              <a:rPr lang="en-US" dirty="0" smtClean="0"/>
              <a:t> Objects [2-2</a:t>
            </a:r>
            <a:r>
              <a:rPr lang="en-US" dirty="0"/>
              <a:t>]</a:t>
            </a:r>
            <a:r>
              <a:rPr lang="en-US" dirty="0" smtClean="0"/>
              <a:t> </a:t>
            </a:r>
            <a:endParaRPr lang="en-GB" dirty="0"/>
          </a:p>
        </p:txBody>
      </p:sp>
      <p:sp>
        <p:nvSpPr>
          <p:cNvPr id="4" name="Footer Placeholder 3"/>
          <p:cNvSpPr>
            <a:spLocks noGrp="1"/>
          </p:cNvSpPr>
          <p:nvPr>
            <p:ph type="ftr" sz="quarter" idx="3"/>
          </p:nvPr>
        </p:nvSpPr>
        <p:spPr/>
        <p:txBody>
          <a:bodyPr/>
          <a:lstStyle/>
          <a:p>
            <a:pPr>
              <a:defRPr/>
            </a:pPr>
            <a:r>
              <a:rPr lang="en-US" smtClean="0"/>
              <a:t>© Aptech Ltd.                                                                                                       JDBC API/Session 9</a:t>
            </a:r>
            <a:endParaRPr lang="en-US" dirty="0"/>
          </a:p>
        </p:txBody>
      </p:sp>
      <p:sp>
        <p:nvSpPr>
          <p:cNvPr id="5" name="Slide Number Placeholder 4"/>
          <p:cNvSpPr>
            <a:spLocks noGrp="1"/>
          </p:cNvSpPr>
          <p:nvPr>
            <p:ph type="sldNum" sz="quarter" idx="4"/>
          </p:nvPr>
        </p:nvSpPr>
        <p:spPr/>
        <p:txBody>
          <a:bodyPr/>
          <a:lstStyle/>
          <a:p>
            <a:pPr>
              <a:defRPr/>
            </a:pPr>
            <a:fld id="{0B7F2F63-BF3E-4C0C-A868-2C657446BA07}" type="slidenum">
              <a:rPr lang="en-US" smtClean="0"/>
              <a:pPr>
                <a:defRPr/>
              </a:pPr>
              <a:t>37</a:t>
            </a:fld>
            <a:endParaRPr lang="en-US" dirty="0"/>
          </a:p>
        </p:txBody>
      </p:sp>
      <p:sp>
        <p:nvSpPr>
          <p:cNvPr id="7" name="TextBox 6"/>
          <p:cNvSpPr txBox="1"/>
          <p:nvPr/>
        </p:nvSpPr>
        <p:spPr>
          <a:xfrm>
            <a:off x="395536" y="3280424"/>
            <a:ext cx="7643866" cy="500906"/>
          </a:xfrm>
          <a:prstGeom prst="rect">
            <a:avLst/>
          </a:prstGeom>
          <a:solidFill>
            <a:schemeClr val="accent6">
              <a:lumMod val="60000"/>
              <a:lumOff val="40000"/>
            </a:schemeClr>
          </a:solidFill>
          <a:ln>
            <a:solidFill>
              <a:schemeClr val="accent6">
                <a:lumMod val="60000"/>
                <a:lumOff val="40000"/>
              </a:schemeClr>
            </a:solidFill>
          </a:ln>
        </p:spPr>
        <p:txBody>
          <a:bodyPr wrap="square" rtlCol="0">
            <a:spAutoFit/>
          </a:bodyPr>
          <a:lstStyle/>
          <a:p>
            <a:r>
              <a:rPr lang="en-US" sz="1800" dirty="0" err="1"/>
              <a:t>ResultSet</a:t>
            </a:r>
            <a:r>
              <a:rPr lang="en-US" sz="1800" dirty="0"/>
              <a:t> </a:t>
            </a:r>
            <a:r>
              <a:rPr lang="en-US" sz="1800" dirty="0" err="1"/>
              <a:t>rs</a:t>
            </a:r>
            <a:r>
              <a:rPr lang="en-US" sz="1800" dirty="0"/>
              <a:t> = </a:t>
            </a:r>
            <a:r>
              <a:rPr lang="en-US" sz="1800" dirty="0" err="1"/>
              <a:t>st.executeQuery</a:t>
            </a:r>
            <a:r>
              <a:rPr lang="en-US" sz="1800" dirty="0"/>
              <a:t>(“SELECT * FROM Department”); 		</a:t>
            </a:r>
          </a:p>
        </p:txBody>
      </p:sp>
      <p:sp>
        <p:nvSpPr>
          <p:cNvPr id="8" name="TextBox 7"/>
          <p:cNvSpPr txBox="1"/>
          <p:nvPr/>
        </p:nvSpPr>
        <p:spPr>
          <a:xfrm>
            <a:off x="395536" y="2708920"/>
            <a:ext cx="1785950" cy="400110"/>
          </a:xfrm>
          <a:prstGeom prst="rect">
            <a:avLst/>
          </a:prstGeom>
        </p:spPr>
        <p:style>
          <a:lnRef idx="1">
            <a:schemeClr val="accent4"/>
          </a:lnRef>
          <a:fillRef idx="3">
            <a:schemeClr val="accent4"/>
          </a:fillRef>
          <a:effectRef idx="2">
            <a:schemeClr val="accent4"/>
          </a:effectRef>
          <a:fontRef idx="minor">
            <a:schemeClr val="lt1"/>
          </a:fontRef>
        </p:style>
        <p:txBody>
          <a:bodyPr wrap="square" rtlCol="0">
            <a:spAutoFit/>
          </a:bodyPr>
          <a:lstStyle/>
          <a:p>
            <a:pPr algn="ctr">
              <a:lnSpc>
                <a:spcPct val="100000"/>
              </a:lnSpc>
            </a:pPr>
            <a:r>
              <a:rPr lang="en-US" sz="2000" dirty="0"/>
              <a:t>Code Snippet </a:t>
            </a:r>
            <a:endParaRPr lang="en-GB" sz="2000" dirty="0"/>
          </a:p>
        </p:txBody>
      </p:sp>
      <p:sp>
        <p:nvSpPr>
          <p:cNvPr id="9" name="TextBox 8"/>
          <p:cNvSpPr txBox="1"/>
          <p:nvPr/>
        </p:nvSpPr>
        <p:spPr>
          <a:xfrm>
            <a:off x="395536" y="1840264"/>
            <a:ext cx="7643866" cy="500906"/>
          </a:xfrm>
          <a:prstGeom prst="rect">
            <a:avLst/>
          </a:prstGeom>
          <a:solidFill>
            <a:schemeClr val="accent6">
              <a:lumMod val="60000"/>
              <a:lumOff val="40000"/>
            </a:schemeClr>
          </a:solidFill>
          <a:ln>
            <a:solidFill>
              <a:schemeClr val="accent6">
                <a:lumMod val="60000"/>
                <a:lumOff val="40000"/>
              </a:schemeClr>
            </a:solidFill>
          </a:ln>
        </p:spPr>
        <p:txBody>
          <a:bodyPr wrap="square" rtlCol="0">
            <a:spAutoFit/>
          </a:bodyPr>
          <a:lstStyle/>
          <a:p>
            <a:r>
              <a:rPr lang="en-US" sz="1800" dirty="0"/>
              <a:t>public </a:t>
            </a:r>
            <a:r>
              <a:rPr lang="en-US" sz="1800" dirty="0" err="1"/>
              <a:t>ResultSet</a:t>
            </a:r>
            <a:r>
              <a:rPr lang="en-US" sz="1800" dirty="0"/>
              <a:t> </a:t>
            </a:r>
            <a:r>
              <a:rPr lang="en-US" sz="1800" dirty="0" err="1"/>
              <a:t>executeUpdate</a:t>
            </a:r>
            <a:r>
              <a:rPr lang="en-US" sz="1800" dirty="0"/>
              <a:t>(String </a:t>
            </a:r>
            <a:r>
              <a:rPr lang="en-US" sz="1800" dirty="0" err="1"/>
              <a:t>sql</a:t>
            </a:r>
            <a:r>
              <a:rPr lang="en-US" sz="1800" dirty="0"/>
              <a:t>) throws </a:t>
            </a:r>
            <a:r>
              <a:rPr lang="en-US" sz="1800" dirty="0" err="1"/>
              <a:t>SQLException</a:t>
            </a:r>
            <a:r>
              <a:rPr lang="en-US" sz="1800" dirty="0"/>
              <a:t> </a:t>
            </a:r>
          </a:p>
        </p:txBody>
      </p:sp>
      <p:sp>
        <p:nvSpPr>
          <p:cNvPr id="10" name="TextBox 9"/>
          <p:cNvSpPr txBox="1"/>
          <p:nvPr/>
        </p:nvSpPr>
        <p:spPr>
          <a:xfrm>
            <a:off x="395536" y="1268760"/>
            <a:ext cx="1785950" cy="400110"/>
          </a:xfrm>
          <a:prstGeom prst="rect">
            <a:avLst/>
          </a:prstGeom>
        </p:spPr>
        <p:style>
          <a:lnRef idx="1">
            <a:schemeClr val="accent4"/>
          </a:lnRef>
          <a:fillRef idx="3">
            <a:schemeClr val="accent4"/>
          </a:fillRef>
          <a:effectRef idx="2">
            <a:schemeClr val="accent4"/>
          </a:effectRef>
          <a:fontRef idx="minor">
            <a:schemeClr val="lt1"/>
          </a:fontRef>
        </p:style>
        <p:txBody>
          <a:bodyPr wrap="square" rtlCol="0">
            <a:spAutoFit/>
          </a:bodyPr>
          <a:lstStyle/>
          <a:p>
            <a:pPr algn="ctr">
              <a:lnSpc>
                <a:spcPct val="100000"/>
              </a:lnSpc>
            </a:pPr>
            <a:r>
              <a:rPr lang="en-GB" sz="2000" dirty="0" smtClean="0"/>
              <a:t>Syntax</a:t>
            </a:r>
            <a:endParaRPr lang="en-GB" sz="2000" dirty="0"/>
          </a:p>
        </p:txBody>
      </p:sp>
    </p:spTree>
    <p:extLst>
      <p:ext uri="{BB962C8B-B14F-4D97-AF65-F5344CB8AC3E}">
        <p14:creationId xmlns:p14="http://schemas.microsoft.com/office/powerpoint/2010/main" val="187194453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sz="2400" dirty="0"/>
              <a:t>The </a:t>
            </a:r>
            <a:r>
              <a:rPr lang="en-US" sz="2400" dirty="0" err="1">
                <a:latin typeface="Courier New" panose="02070309020205020404" pitchFamily="49" charset="0"/>
                <a:cs typeface="Courier New" panose="02070309020205020404" pitchFamily="49" charset="0"/>
              </a:rPr>
              <a:t>executeUpdate</a:t>
            </a:r>
            <a:r>
              <a:rPr lang="en-US" sz="2400" dirty="0">
                <a:latin typeface="Courier New" panose="02070309020205020404" pitchFamily="49" charset="0"/>
                <a:cs typeface="Courier New" panose="02070309020205020404" pitchFamily="49" charset="0"/>
              </a:rPr>
              <a:t>() </a:t>
            </a:r>
            <a:r>
              <a:rPr lang="en-US" sz="2400" dirty="0"/>
              <a:t>method </a:t>
            </a:r>
            <a:r>
              <a:rPr lang="en-US" sz="2400" dirty="0" smtClean="0"/>
              <a:t>executes </a:t>
            </a:r>
            <a:r>
              <a:rPr lang="en-US" sz="2400" dirty="0"/>
              <a:t>INSERT, DELETE, UPDATE, and other SQL DDL (Data Definition Language) such as CREATE TABLE, DROP TABLE, and so on. </a:t>
            </a:r>
            <a:r>
              <a:rPr lang="en-US" dirty="0" smtClean="0"/>
              <a:t>	</a:t>
            </a:r>
          </a:p>
          <a:p>
            <a:r>
              <a:rPr lang="en-US" sz="2400" dirty="0"/>
              <a:t>The method returns an integer value indicating the row count</a:t>
            </a:r>
            <a:r>
              <a:rPr lang="en-US" sz="2400" dirty="0" smtClean="0"/>
              <a:t>.</a:t>
            </a:r>
          </a:p>
          <a:p>
            <a:endParaRPr lang="en-US" sz="2400" dirty="0"/>
          </a:p>
          <a:p>
            <a:pPr marL="0" indent="0">
              <a:buNone/>
            </a:pPr>
            <a:endParaRPr lang="en-US" sz="2400" dirty="0"/>
          </a:p>
          <a:p>
            <a:r>
              <a:rPr lang="en-US" sz="2400" dirty="0"/>
              <a:t>The </a:t>
            </a:r>
            <a:r>
              <a:rPr lang="en-US" sz="2400" dirty="0">
                <a:latin typeface="Courier New" panose="02070309020205020404" pitchFamily="49" charset="0"/>
                <a:cs typeface="Courier New" panose="02070309020205020404" pitchFamily="49" charset="0"/>
              </a:rPr>
              <a:t>execute() </a:t>
            </a:r>
            <a:r>
              <a:rPr lang="en-US" sz="2400" dirty="0" smtClean="0"/>
              <a:t>method executes </a:t>
            </a:r>
            <a:r>
              <a:rPr lang="en-US" sz="2400" dirty="0"/>
              <a:t>SQL statements that returns more than one result set. </a:t>
            </a:r>
            <a:endParaRPr lang="en-US" sz="2400" dirty="0" smtClean="0"/>
          </a:p>
          <a:p>
            <a:r>
              <a:rPr lang="en-US" sz="2400" dirty="0" smtClean="0"/>
              <a:t>The </a:t>
            </a:r>
            <a:r>
              <a:rPr lang="en-US" sz="2400" dirty="0"/>
              <a:t>method returns true if a result set object is generated by the SQL statements. </a:t>
            </a:r>
          </a:p>
          <a:p>
            <a:pPr lvl="1"/>
            <a:endParaRPr lang="en-US" sz="2000" dirty="0" smtClean="0"/>
          </a:p>
          <a:p>
            <a:pPr marL="0" indent="0">
              <a:buNone/>
            </a:pPr>
            <a:r>
              <a:rPr lang="en-US" sz="2400" dirty="0" smtClean="0"/>
              <a:t> </a:t>
            </a:r>
            <a:endParaRPr lang="en-GB" sz="2400" dirty="0"/>
          </a:p>
        </p:txBody>
      </p:sp>
      <p:sp>
        <p:nvSpPr>
          <p:cNvPr id="3" name="Title 2"/>
          <p:cNvSpPr>
            <a:spLocks noGrp="1"/>
          </p:cNvSpPr>
          <p:nvPr>
            <p:ph type="title"/>
          </p:nvPr>
        </p:nvSpPr>
        <p:spPr>
          <a:xfrm>
            <a:off x="228600" y="152400"/>
            <a:ext cx="8087816" cy="411163"/>
          </a:xfrm>
        </p:spPr>
        <p:txBody>
          <a:bodyPr/>
          <a:lstStyle/>
          <a:p>
            <a:r>
              <a:rPr lang="en-US" dirty="0" smtClean="0"/>
              <a:t>Using </a:t>
            </a:r>
            <a:r>
              <a:rPr lang="en-US" dirty="0" err="1" smtClean="0"/>
              <a:t>executeUpdate</a:t>
            </a:r>
            <a:r>
              <a:rPr lang="en-US" dirty="0" smtClean="0"/>
              <a:t>() and execute() Methods </a:t>
            </a:r>
            <a:endParaRPr lang="en-GB" dirty="0"/>
          </a:p>
        </p:txBody>
      </p:sp>
      <p:sp>
        <p:nvSpPr>
          <p:cNvPr id="4" name="Footer Placeholder 3"/>
          <p:cNvSpPr>
            <a:spLocks noGrp="1"/>
          </p:cNvSpPr>
          <p:nvPr>
            <p:ph type="ftr" sz="quarter" idx="3"/>
          </p:nvPr>
        </p:nvSpPr>
        <p:spPr/>
        <p:txBody>
          <a:bodyPr/>
          <a:lstStyle/>
          <a:p>
            <a:pPr>
              <a:defRPr/>
            </a:pPr>
            <a:r>
              <a:rPr lang="en-US" smtClean="0"/>
              <a:t>© Aptech Ltd.                                                                                                       JDBC API/Session 9</a:t>
            </a:r>
            <a:endParaRPr lang="en-US" dirty="0"/>
          </a:p>
        </p:txBody>
      </p:sp>
      <p:sp>
        <p:nvSpPr>
          <p:cNvPr id="5" name="Slide Number Placeholder 4"/>
          <p:cNvSpPr>
            <a:spLocks noGrp="1"/>
          </p:cNvSpPr>
          <p:nvPr>
            <p:ph type="sldNum" sz="quarter" idx="4"/>
          </p:nvPr>
        </p:nvSpPr>
        <p:spPr/>
        <p:txBody>
          <a:bodyPr/>
          <a:lstStyle/>
          <a:p>
            <a:pPr>
              <a:defRPr/>
            </a:pPr>
            <a:fld id="{0B7F2F63-BF3E-4C0C-A868-2C657446BA07}" type="slidenum">
              <a:rPr lang="en-US" smtClean="0"/>
              <a:pPr>
                <a:defRPr/>
              </a:pPr>
              <a:t>38</a:t>
            </a:fld>
            <a:endParaRPr lang="en-US" dirty="0"/>
          </a:p>
        </p:txBody>
      </p:sp>
      <p:sp>
        <p:nvSpPr>
          <p:cNvPr id="6" name="TextBox 5"/>
          <p:cNvSpPr txBox="1"/>
          <p:nvPr/>
        </p:nvSpPr>
        <p:spPr>
          <a:xfrm>
            <a:off x="395536" y="3077885"/>
            <a:ext cx="7643866" cy="500906"/>
          </a:xfrm>
          <a:prstGeom prst="rect">
            <a:avLst/>
          </a:prstGeom>
          <a:solidFill>
            <a:schemeClr val="accent6">
              <a:lumMod val="60000"/>
              <a:lumOff val="40000"/>
            </a:schemeClr>
          </a:solidFill>
          <a:ln>
            <a:solidFill>
              <a:schemeClr val="accent6">
                <a:lumMod val="60000"/>
                <a:lumOff val="40000"/>
              </a:schemeClr>
            </a:solidFill>
          </a:ln>
        </p:spPr>
        <p:txBody>
          <a:bodyPr wrap="square" rtlCol="0">
            <a:spAutoFit/>
          </a:bodyPr>
          <a:lstStyle/>
          <a:p>
            <a:r>
              <a:rPr lang="en-US" sz="1800" dirty="0"/>
              <a:t>public </a:t>
            </a:r>
            <a:r>
              <a:rPr lang="en-US" sz="1800" dirty="0" err="1"/>
              <a:t>int</a:t>
            </a:r>
            <a:r>
              <a:rPr lang="en-US" sz="1800" dirty="0"/>
              <a:t> </a:t>
            </a:r>
            <a:r>
              <a:rPr lang="en-US" sz="1800" dirty="0" err="1"/>
              <a:t>executeUpdate</a:t>
            </a:r>
            <a:r>
              <a:rPr lang="en-US" sz="1800" dirty="0"/>
              <a:t>(String </a:t>
            </a:r>
            <a:r>
              <a:rPr lang="en-US" sz="1800" dirty="0" err="1"/>
              <a:t>sql</a:t>
            </a:r>
            <a:r>
              <a:rPr lang="en-US" sz="1800" dirty="0"/>
              <a:t>) throws </a:t>
            </a:r>
            <a:r>
              <a:rPr lang="en-US" sz="1800" dirty="0" err="1"/>
              <a:t>SQLException</a:t>
            </a:r>
            <a:r>
              <a:rPr lang="en-US" sz="1800" dirty="0"/>
              <a:t> </a:t>
            </a:r>
          </a:p>
        </p:txBody>
      </p:sp>
      <p:sp>
        <p:nvSpPr>
          <p:cNvPr id="7" name="TextBox 6"/>
          <p:cNvSpPr txBox="1"/>
          <p:nvPr/>
        </p:nvSpPr>
        <p:spPr>
          <a:xfrm>
            <a:off x="395536" y="2610510"/>
            <a:ext cx="1785950" cy="400110"/>
          </a:xfrm>
          <a:prstGeom prst="rect">
            <a:avLst/>
          </a:prstGeom>
        </p:spPr>
        <p:style>
          <a:lnRef idx="1">
            <a:schemeClr val="accent4"/>
          </a:lnRef>
          <a:fillRef idx="3">
            <a:schemeClr val="accent4"/>
          </a:fillRef>
          <a:effectRef idx="2">
            <a:schemeClr val="accent4"/>
          </a:effectRef>
          <a:fontRef idx="minor">
            <a:schemeClr val="lt1"/>
          </a:fontRef>
        </p:style>
        <p:txBody>
          <a:bodyPr wrap="square" rtlCol="0">
            <a:spAutoFit/>
          </a:bodyPr>
          <a:lstStyle/>
          <a:p>
            <a:pPr algn="ctr">
              <a:lnSpc>
                <a:spcPct val="100000"/>
              </a:lnSpc>
            </a:pPr>
            <a:r>
              <a:rPr lang="en-GB" sz="2000" dirty="0" smtClean="0"/>
              <a:t>Syntax</a:t>
            </a:r>
            <a:endParaRPr lang="en-GB" sz="2000" dirty="0"/>
          </a:p>
        </p:txBody>
      </p:sp>
      <p:sp>
        <p:nvSpPr>
          <p:cNvPr id="8" name="TextBox 7"/>
          <p:cNvSpPr txBox="1"/>
          <p:nvPr/>
        </p:nvSpPr>
        <p:spPr>
          <a:xfrm>
            <a:off x="395536" y="5589639"/>
            <a:ext cx="7643866" cy="500906"/>
          </a:xfrm>
          <a:prstGeom prst="rect">
            <a:avLst/>
          </a:prstGeom>
          <a:solidFill>
            <a:schemeClr val="accent6">
              <a:lumMod val="60000"/>
              <a:lumOff val="40000"/>
            </a:schemeClr>
          </a:solidFill>
          <a:ln>
            <a:solidFill>
              <a:schemeClr val="accent6">
                <a:lumMod val="60000"/>
                <a:lumOff val="40000"/>
              </a:schemeClr>
            </a:solidFill>
          </a:ln>
        </p:spPr>
        <p:txBody>
          <a:bodyPr wrap="square" rtlCol="0">
            <a:spAutoFit/>
          </a:bodyPr>
          <a:lstStyle/>
          <a:p>
            <a:r>
              <a:rPr lang="en-US" sz="1800" dirty="0"/>
              <a:t>public </a:t>
            </a:r>
            <a:r>
              <a:rPr lang="en-US" sz="1800" dirty="0" err="1"/>
              <a:t>boolean</a:t>
            </a:r>
            <a:r>
              <a:rPr lang="en-US" sz="1800" dirty="0"/>
              <a:t> execute (String </a:t>
            </a:r>
            <a:r>
              <a:rPr lang="en-US" sz="1800" dirty="0" err="1"/>
              <a:t>sql</a:t>
            </a:r>
            <a:r>
              <a:rPr lang="en-US" sz="1800" dirty="0"/>
              <a:t>) throws </a:t>
            </a:r>
            <a:r>
              <a:rPr lang="en-US" sz="1800" dirty="0" err="1"/>
              <a:t>SQLException</a:t>
            </a:r>
            <a:r>
              <a:rPr lang="en-US" sz="1800" dirty="0"/>
              <a:t> </a:t>
            </a:r>
          </a:p>
        </p:txBody>
      </p:sp>
      <p:sp>
        <p:nvSpPr>
          <p:cNvPr id="9" name="TextBox 8"/>
          <p:cNvSpPr txBox="1"/>
          <p:nvPr/>
        </p:nvSpPr>
        <p:spPr>
          <a:xfrm>
            <a:off x="395536" y="5128165"/>
            <a:ext cx="1785950" cy="400110"/>
          </a:xfrm>
          <a:prstGeom prst="rect">
            <a:avLst/>
          </a:prstGeom>
        </p:spPr>
        <p:style>
          <a:lnRef idx="1">
            <a:schemeClr val="accent4"/>
          </a:lnRef>
          <a:fillRef idx="3">
            <a:schemeClr val="accent4"/>
          </a:fillRef>
          <a:effectRef idx="2">
            <a:schemeClr val="accent4"/>
          </a:effectRef>
          <a:fontRef idx="minor">
            <a:schemeClr val="lt1"/>
          </a:fontRef>
        </p:style>
        <p:txBody>
          <a:bodyPr wrap="square" rtlCol="0">
            <a:spAutoFit/>
          </a:bodyPr>
          <a:lstStyle/>
          <a:p>
            <a:pPr algn="ctr">
              <a:lnSpc>
                <a:spcPct val="100000"/>
              </a:lnSpc>
            </a:pPr>
            <a:r>
              <a:rPr lang="en-GB" sz="2000" dirty="0" smtClean="0"/>
              <a:t>Syntax</a:t>
            </a:r>
            <a:endParaRPr lang="en-GB" sz="2000" dirty="0"/>
          </a:p>
        </p:txBody>
      </p:sp>
    </p:spTree>
    <p:extLst>
      <p:ext uri="{BB962C8B-B14F-4D97-AF65-F5344CB8AC3E}">
        <p14:creationId xmlns:p14="http://schemas.microsoft.com/office/powerpoint/2010/main" val="48442990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p:txBody>
          <a:bodyPr/>
          <a:lstStyle/>
          <a:p>
            <a:r>
              <a:rPr lang="en-IN" sz="2400" dirty="0" smtClean="0"/>
              <a:t>Figure shows the steps to create parameterized queries:</a:t>
            </a:r>
          </a:p>
          <a:p>
            <a:endParaRPr lang="en-IN" sz="2400" dirty="0"/>
          </a:p>
          <a:p>
            <a:endParaRPr lang="en-IN" sz="2400" dirty="0" smtClean="0"/>
          </a:p>
          <a:p>
            <a:endParaRPr lang="en-IN" sz="2400" dirty="0"/>
          </a:p>
          <a:p>
            <a:endParaRPr lang="en-IN" sz="2000" dirty="0" smtClean="0"/>
          </a:p>
          <a:p>
            <a:r>
              <a:rPr lang="en-IN" sz="2000" dirty="0" smtClean="0"/>
              <a:t>Code Snippet demonstrates the steps to create parameterized query. </a:t>
            </a:r>
            <a:r>
              <a:rPr lang="en-IN" sz="2400" dirty="0" smtClean="0"/>
              <a:t>	</a:t>
            </a:r>
            <a:endParaRPr lang="en-US" sz="2400" dirty="0"/>
          </a:p>
        </p:txBody>
      </p:sp>
      <p:graphicFrame>
        <p:nvGraphicFramePr>
          <p:cNvPr id="6" name="Diagram 5"/>
          <p:cNvGraphicFramePr/>
          <p:nvPr>
            <p:extLst>
              <p:ext uri="{D42A27DB-BD31-4B8C-83A1-F6EECF244321}">
                <p14:modId xmlns:p14="http://schemas.microsoft.com/office/powerpoint/2010/main" val="1551010476"/>
              </p:ext>
            </p:extLst>
          </p:nvPr>
        </p:nvGraphicFramePr>
        <p:xfrm>
          <a:off x="163860" y="1306978"/>
          <a:ext cx="8892480" cy="208823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itle 2"/>
          <p:cNvSpPr>
            <a:spLocks noGrp="1"/>
          </p:cNvSpPr>
          <p:nvPr>
            <p:ph type="title"/>
          </p:nvPr>
        </p:nvSpPr>
        <p:spPr/>
        <p:txBody>
          <a:bodyPr/>
          <a:lstStyle/>
          <a:p>
            <a:r>
              <a:rPr lang="en-US" dirty="0" smtClean="0"/>
              <a:t>Creating </a:t>
            </a:r>
            <a:r>
              <a:rPr lang="en-US" dirty="0"/>
              <a:t>Parameterized </a:t>
            </a:r>
            <a:r>
              <a:rPr lang="en-US" dirty="0" smtClean="0"/>
              <a:t>Queries  </a:t>
            </a:r>
            <a:endParaRPr lang="en-GB" dirty="0"/>
          </a:p>
        </p:txBody>
      </p:sp>
      <p:sp>
        <p:nvSpPr>
          <p:cNvPr id="4" name="Footer Placeholder 3"/>
          <p:cNvSpPr>
            <a:spLocks noGrp="1"/>
          </p:cNvSpPr>
          <p:nvPr>
            <p:ph type="ftr" sz="quarter" idx="3"/>
          </p:nvPr>
        </p:nvSpPr>
        <p:spPr/>
        <p:txBody>
          <a:bodyPr/>
          <a:lstStyle/>
          <a:p>
            <a:pPr>
              <a:defRPr/>
            </a:pPr>
            <a:r>
              <a:rPr lang="en-US" smtClean="0"/>
              <a:t>© Aptech Ltd.                                                                                                       JDBC API/Session 9</a:t>
            </a:r>
            <a:endParaRPr lang="en-US" dirty="0"/>
          </a:p>
        </p:txBody>
      </p:sp>
      <p:sp>
        <p:nvSpPr>
          <p:cNvPr id="5" name="Slide Number Placeholder 4"/>
          <p:cNvSpPr>
            <a:spLocks noGrp="1"/>
          </p:cNvSpPr>
          <p:nvPr>
            <p:ph type="sldNum" sz="quarter" idx="4"/>
          </p:nvPr>
        </p:nvSpPr>
        <p:spPr/>
        <p:txBody>
          <a:bodyPr/>
          <a:lstStyle/>
          <a:p>
            <a:pPr>
              <a:defRPr/>
            </a:pPr>
            <a:fld id="{0B7F2F63-BF3E-4C0C-A868-2C657446BA07}" type="slidenum">
              <a:rPr lang="en-US" smtClean="0"/>
              <a:pPr>
                <a:defRPr/>
              </a:pPr>
              <a:t>39</a:t>
            </a:fld>
            <a:endParaRPr lang="en-US" dirty="0"/>
          </a:p>
        </p:txBody>
      </p:sp>
      <p:sp>
        <p:nvSpPr>
          <p:cNvPr id="12" name="TextBox 11"/>
          <p:cNvSpPr txBox="1"/>
          <p:nvPr/>
        </p:nvSpPr>
        <p:spPr>
          <a:xfrm>
            <a:off x="693515" y="3852410"/>
            <a:ext cx="7910933" cy="2548390"/>
          </a:xfrm>
          <a:prstGeom prst="rect">
            <a:avLst/>
          </a:prstGeom>
          <a:solidFill>
            <a:schemeClr val="accent6">
              <a:lumMod val="60000"/>
              <a:lumOff val="40000"/>
            </a:schemeClr>
          </a:solidFill>
          <a:ln>
            <a:solidFill>
              <a:schemeClr val="accent6">
                <a:lumMod val="60000"/>
                <a:lumOff val="40000"/>
              </a:schemeClr>
            </a:solidFill>
          </a:ln>
        </p:spPr>
        <p:txBody>
          <a:bodyPr wrap="square" rtlCol="0">
            <a:spAutoFit/>
          </a:bodyPr>
          <a:lstStyle/>
          <a:p>
            <a:r>
              <a:rPr lang="en-IN" sz="1200" dirty="0" smtClean="0"/>
              <a:t>. . .</a:t>
            </a:r>
          </a:p>
          <a:p>
            <a:r>
              <a:rPr lang="en-IN" sz="1200" dirty="0" smtClean="0"/>
              <a:t>// Create </a:t>
            </a:r>
            <a:r>
              <a:rPr lang="en-US" sz="1200" dirty="0" err="1" smtClean="0"/>
              <a:t>PreparedStatement</a:t>
            </a:r>
            <a:r>
              <a:rPr lang="en-US" sz="1200" dirty="0" smtClean="0"/>
              <a:t> </a:t>
            </a:r>
            <a:r>
              <a:rPr lang="en-US" sz="1200" dirty="0"/>
              <a:t>object </a:t>
            </a:r>
          </a:p>
          <a:p>
            <a:r>
              <a:rPr lang="en-US" sz="1200" dirty="0" smtClean="0"/>
              <a:t>   String </a:t>
            </a:r>
            <a:r>
              <a:rPr lang="en-US" sz="1200" dirty="0" err="1"/>
              <a:t>sqlStmt</a:t>
            </a:r>
            <a:r>
              <a:rPr lang="en-US" sz="1200" dirty="0"/>
              <a:t> = “UPDATE Employees SET </a:t>
            </a:r>
            <a:r>
              <a:rPr lang="en-US" sz="1200" dirty="0" err="1"/>
              <a:t>Dept_ID</a:t>
            </a:r>
            <a:r>
              <a:rPr lang="en-US" sz="1200" dirty="0"/>
              <a:t> = ? WHERE </a:t>
            </a:r>
            <a:r>
              <a:rPr lang="en-US" sz="1200" dirty="0" err="1"/>
              <a:t>Dept_Name</a:t>
            </a:r>
            <a:r>
              <a:rPr lang="en-US" sz="1200" dirty="0"/>
              <a:t> LIKE ?”; </a:t>
            </a:r>
          </a:p>
          <a:p>
            <a:r>
              <a:rPr lang="en-US" sz="1200" dirty="0" smtClean="0"/>
              <a:t>   </a:t>
            </a:r>
            <a:r>
              <a:rPr lang="en-US" sz="1200" dirty="0" err="1" smtClean="0"/>
              <a:t>PreparedStatement</a:t>
            </a:r>
            <a:r>
              <a:rPr lang="en-US" sz="1200" dirty="0" smtClean="0"/>
              <a:t> </a:t>
            </a:r>
            <a:r>
              <a:rPr lang="en-US" sz="1200" dirty="0" err="1"/>
              <a:t>pStmt</a:t>
            </a:r>
            <a:r>
              <a:rPr lang="en-US" sz="1200" dirty="0"/>
              <a:t> = </a:t>
            </a:r>
            <a:r>
              <a:rPr lang="en-US" sz="1200" dirty="0" err="1" smtClean="0"/>
              <a:t>cn.preparedStatement</a:t>
            </a:r>
            <a:r>
              <a:rPr lang="en-US" sz="1200" dirty="0" smtClean="0"/>
              <a:t>(</a:t>
            </a:r>
            <a:r>
              <a:rPr lang="en-US" sz="1200" dirty="0" err="1" smtClean="0"/>
              <a:t>sqlStmt</a:t>
            </a:r>
            <a:r>
              <a:rPr lang="en-US" sz="1200" dirty="0" smtClean="0"/>
              <a:t>);</a:t>
            </a:r>
          </a:p>
          <a:p>
            <a:endParaRPr lang="en-IN" sz="1200" dirty="0" smtClean="0"/>
          </a:p>
          <a:p>
            <a:r>
              <a:rPr lang="en-IN" sz="1200" dirty="0" smtClean="0"/>
              <a:t>// Passing parameters</a:t>
            </a:r>
          </a:p>
          <a:p>
            <a:r>
              <a:rPr lang="en-US" sz="1200" dirty="0" smtClean="0"/>
              <a:t>   </a:t>
            </a:r>
            <a:r>
              <a:rPr lang="en-US" sz="1200" dirty="0" err="1" smtClean="0"/>
              <a:t>pStmt.setInt</a:t>
            </a:r>
            <a:r>
              <a:rPr lang="en-US" sz="1200" dirty="0" smtClean="0"/>
              <a:t>(1</a:t>
            </a:r>
            <a:r>
              <a:rPr lang="en-US" sz="1200" dirty="0"/>
              <a:t>, 25); </a:t>
            </a:r>
          </a:p>
          <a:p>
            <a:r>
              <a:rPr lang="en-US" sz="1200" dirty="0" smtClean="0"/>
              <a:t>   </a:t>
            </a:r>
            <a:r>
              <a:rPr lang="en-US" sz="1200" dirty="0" err="1" smtClean="0"/>
              <a:t>pStmt.setString</a:t>
            </a:r>
            <a:r>
              <a:rPr lang="en-US" sz="1200" dirty="0" smtClean="0"/>
              <a:t>(2</a:t>
            </a:r>
            <a:r>
              <a:rPr lang="en-US" sz="1200" dirty="0"/>
              <a:t>, “Production”); </a:t>
            </a:r>
            <a:endParaRPr lang="en-US" sz="1200" dirty="0" smtClean="0"/>
          </a:p>
          <a:p>
            <a:endParaRPr lang="en-US" sz="1200" dirty="0" smtClean="0"/>
          </a:p>
          <a:p>
            <a:r>
              <a:rPr lang="en-US" sz="1200" dirty="0" smtClean="0"/>
              <a:t>// Executes the </a:t>
            </a:r>
            <a:r>
              <a:rPr lang="en-US" sz="1200" dirty="0" err="1" smtClean="0"/>
              <a:t>executeUpdate</a:t>
            </a:r>
            <a:r>
              <a:rPr lang="en-US" sz="1200" dirty="0"/>
              <a:t>() </a:t>
            </a:r>
            <a:r>
              <a:rPr lang="en-US" sz="1200" dirty="0" smtClean="0"/>
              <a:t>method</a:t>
            </a:r>
          </a:p>
          <a:p>
            <a:r>
              <a:rPr lang="en-US" sz="1200" dirty="0" smtClean="0"/>
              <a:t>   </a:t>
            </a:r>
            <a:r>
              <a:rPr lang="en-US" sz="1200" dirty="0" err="1" smtClean="0"/>
              <a:t>pStmt.executeUpdate</a:t>
            </a:r>
            <a:r>
              <a:rPr lang="en-US" sz="1200" dirty="0"/>
              <a:t>(); </a:t>
            </a:r>
            <a:r>
              <a:rPr lang="en-US" sz="1800" dirty="0"/>
              <a:t>	</a:t>
            </a:r>
          </a:p>
        </p:txBody>
      </p:sp>
      <p:sp>
        <p:nvSpPr>
          <p:cNvPr id="15" name="TextBox 14"/>
          <p:cNvSpPr txBox="1"/>
          <p:nvPr/>
        </p:nvSpPr>
        <p:spPr>
          <a:xfrm>
            <a:off x="693515" y="3454533"/>
            <a:ext cx="1785950" cy="338554"/>
          </a:xfrm>
          <a:prstGeom prst="rect">
            <a:avLst/>
          </a:prstGeom>
        </p:spPr>
        <p:style>
          <a:lnRef idx="1">
            <a:schemeClr val="accent4"/>
          </a:lnRef>
          <a:fillRef idx="3">
            <a:schemeClr val="accent4"/>
          </a:fillRef>
          <a:effectRef idx="2">
            <a:schemeClr val="accent4"/>
          </a:effectRef>
          <a:fontRef idx="minor">
            <a:schemeClr val="lt1"/>
          </a:fontRef>
        </p:style>
        <p:txBody>
          <a:bodyPr wrap="square" rtlCol="0">
            <a:spAutoFit/>
          </a:bodyPr>
          <a:lstStyle/>
          <a:p>
            <a:pPr algn="ctr">
              <a:lnSpc>
                <a:spcPct val="100000"/>
              </a:lnSpc>
            </a:pPr>
            <a:r>
              <a:rPr lang="en-GB" sz="1600" b="1" dirty="0" smtClean="0"/>
              <a:t>Code Snippet</a:t>
            </a:r>
            <a:endParaRPr lang="en-GB" sz="1600" b="1" dirty="0"/>
          </a:p>
        </p:txBody>
      </p:sp>
    </p:spTree>
    <p:extLst>
      <p:ext uri="{BB962C8B-B14F-4D97-AF65-F5344CB8AC3E}">
        <p14:creationId xmlns:p14="http://schemas.microsoft.com/office/powerpoint/2010/main" val="205581136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sz="2400" dirty="0"/>
              <a:t>ODBC is an API provided by Microsoft for accessing the database. </a:t>
            </a:r>
            <a:endParaRPr lang="en-US" sz="2400" dirty="0" smtClean="0"/>
          </a:p>
          <a:p>
            <a:r>
              <a:rPr lang="en-US" sz="2400" dirty="0" smtClean="0"/>
              <a:t>It </a:t>
            </a:r>
            <a:r>
              <a:rPr lang="en-US" sz="2400" dirty="0"/>
              <a:t>uses Structured Query Language (SQL) as its database language. </a:t>
            </a:r>
            <a:endParaRPr lang="en-US" sz="2400" dirty="0" smtClean="0"/>
          </a:p>
          <a:p>
            <a:r>
              <a:rPr lang="en-US" sz="2400" dirty="0" smtClean="0"/>
              <a:t>It </a:t>
            </a:r>
            <a:r>
              <a:rPr lang="en-US" sz="2400" dirty="0"/>
              <a:t>provides functions to insert, modify, and delete data and obtain information from the database. </a:t>
            </a:r>
            <a:endParaRPr lang="en-US" sz="2400" dirty="0" smtClean="0"/>
          </a:p>
          <a:p>
            <a:r>
              <a:rPr lang="en-US" sz="2400" dirty="0"/>
              <a:t>The application can be a GUI program written in Java, VC++, or any other software. </a:t>
            </a:r>
            <a:endParaRPr lang="en-US" sz="2400" dirty="0" smtClean="0"/>
          </a:p>
          <a:p>
            <a:r>
              <a:rPr lang="en-US" sz="2400" dirty="0" smtClean="0"/>
              <a:t>The </a:t>
            </a:r>
            <a:r>
              <a:rPr lang="en-US" sz="2400" dirty="0"/>
              <a:t>application makes use of ODBC to connect with the databases. </a:t>
            </a:r>
            <a:endParaRPr lang="en-US" sz="2400" dirty="0" smtClean="0"/>
          </a:p>
          <a:p>
            <a:r>
              <a:rPr lang="en-US" sz="2400" dirty="0" smtClean="0"/>
              <a:t>The </a:t>
            </a:r>
            <a:r>
              <a:rPr lang="en-US" sz="2400" dirty="0"/>
              <a:t>driver manager is part of Microsoft ODBC API and is used to manage various drivers in the system including loading. </a:t>
            </a:r>
            <a:endParaRPr lang="en-US" sz="2400" dirty="0" smtClean="0"/>
          </a:p>
        </p:txBody>
      </p:sp>
      <p:sp>
        <p:nvSpPr>
          <p:cNvPr id="3" name="Title 2"/>
          <p:cNvSpPr>
            <a:spLocks noGrp="1"/>
          </p:cNvSpPr>
          <p:nvPr>
            <p:ph type="title"/>
          </p:nvPr>
        </p:nvSpPr>
        <p:spPr/>
        <p:txBody>
          <a:bodyPr/>
          <a:lstStyle/>
          <a:p>
            <a:r>
              <a:rPr lang="en-US" dirty="0" smtClean="0"/>
              <a:t>ODBC</a:t>
            </a:r>
            <a:r>
              <a:rPr lang="en-US" b="0" i="1" dirty="0" smtClean="0"/>
              <a:t> </a:t>
            </a:r>
            <a:r>
              <a:rPr lang="en-US" b="0" dirty="0" smtClean="0"/>
              <a:t>  </a:t>
            </a:r>
            <a:endParaRPr lang="en-GB" dirty="0"/>
          </a:p>
        </p:txBody>
      </p:sp>
      <p:sp>
        <p:nvSpPr>
          <p:cNvPr id="4" name="Footer Placeholder 3"/>
          <p:cNvSpPr>
            <a:spLocks noGrp="1"/>
          </p:cNvSpPr>
          <p:nvPr>
            <p:ph type="ftr" sz="quarter" idx="3"/>
          </p:nvPr>
        </p:nvSpPr>
        <p:spPr/>
        <p:txBody>
          <a:bodyPr/>
          <a:lstStyle/>
          <a:p>
            <a:pPr>
              <a:defRPr/>
            </a:pPr>
            <a:r>
              <a:rPr lang="en-US" smtClean="0"/>
              <a:t>© Aptech Ltd.                                                                                                       JDBC API/Session 9</a:t>
            </a:r>
            <a:endParaRPr lang="en-US" dirty="0"/>
          </a:p>
        </p:txBody>
      </p:sp>
      <p:sp>
        <p:nvSpPr>
          <p:cNvPr id="5" name="Slide Number Placeholder 4"/>
          <p:cNvSpPr>
            <a:spLocks noGrp="1"/>
          </p:cNvSpPr>
          <p:nvPr>
            <p:ph type="sldNum" sz="quarter" idx="4"/>
          </p:nvPr>
        </p:nvSpPr>
        <p:spPr/>
        <p:txBody>
          <a:bodyPr/>
          <a:lstStyle/>
          <a:p>
            <a:pPr>
              <a:defRPr/>
            </a:pPr>
            <a:fld id="{0B7F2F63-BF3E-4C0C-A868-2C657446BA07}" type="slidenum">
              <a:rPr lang="en-US" smtClean="0"/>
              <a:pPr>
                <a:defRPr/>
              </a:pPr>
              <a:t>4</a:t>
            </a:fld>
            <a:endParaRPr lang="en-US" dirty="0"/>
          </a:p>
        </p:txBody>
      </p:sp>
    </p:spTree>
    <p:extLst>
      <p:ext uri="{BB962C8B-B14F-4D97-AF65-F5344CB8AC3E}">
        <p14:creationId xmlns:p14="http://schemas.microsoft.com/office/powerpoint/2010/main" val="90964442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sz="2000" dirty="0"/>
              <a:t>Commonly occurring exceptions during database handling with JDBC include the following:</a:t>
            </a:r>
          </a:p>
          <a:p>
            <a:pPr lvl="1"/>
            <a:r>
              <a:rPr lang="en-US" sz="1600" dirty="0" err="1" smtClean="0">
                <a:latin typeface="Courier New" panose="02070309020205020404" pitchFamily="49" charset="0"/>
                <a:cs typeface="Courier New" panose="02070309020205020404" pitchFamily="49" charset="0"/>
              </a:rPr>
              <a:t>ClassNotFoundException</a:t>
            </a:r>
            <a:endParaRPr lang="en-US" sz="1600" dirty="0" smtClean="0">
              <a:latin typeface="Courier New" panose="02070309020205020404" pitchFamily="49" charset="0"/>
              <a:cs typeface="Courier New" panose="02070309020205020404" pitchFamily="49" charset="0"/>
            </a:endParaRPr>
          </a:p>
          <a:p>
            <a:pPr lvl="1"/>
            <a:r>
              <a:rPr lang="en-US" sz="1600" dirty="0" err="1">
                <a:latin typeface="Courier New" panose="02070309020205020404" pitchFamily="49" charset="0"/>
                <a:cs typeface="Courier New" panose="02070309020205020404" pitchFamily="49" charset="0"/>
              </a:rPr>
              <a:t>SQLException</a:t>
            </a:r>
            <a:endParaRPr lang="en-US" sz="1600" dirty="0" smtClean="0">
              <a:latin typeface="Courier New" panose="02070309020205020404" pitchFamily="49" charset="0"/>
              <a:cs typeface="Courier New" panose="02070309020205020404" pitchFamily="49" charset="0"/>
            </a:endParaRPr>
          </a:p>
          <a:p>
            <a:pPr marL="342900" lvl="1" indent="-342900">
              <a:buClr>
                <a:srgbClr val="973735"/>
              </a:buClr>
              <a:buFont typeface="Wingdings" pitchFamily="2" charset="2"/>
              <a:buChar char="u"/>
            </a:pPr>
            <a:r>
              <a:rPr lang="en-US" sz="2000" dirty="0" err="1" smtClean="0">
                <a:latin typeface="Courier New" panose="02070309020205020404" pitchFamily="49" charset="0"/>
                <a:cs typeface="Courier New" panose="02070309020205020404" pitchFamily="49" charset="0"/>
              </a:rPr>
              <a:t>ClassNotFoundException</a:t>
            </a:r>
            <a:endParaRPr lang="en-US" sz="2000" dirty="0">
              <a:latin typeface="Courier New" panose="02070309020205020404" pitchFamily="49" charset="0"/>
              <a:cs typeface="Courier New" panose="02070309020205020404" pitchFamily="49" charset="0"/>
            </a:endParaRPr>
          </a:p>
          <a:p>
            <a:pPr lvl="1"/>
            <a:r>
              <a:rPr lang="en-US" sz="1600" dirty="0"/>
              <a:t>While loading a driver using </a:t>
            </a:r>
            <a:r>
              <a:rPr lang="en-US" sz="1600" dirty="0" err="1" smtClean="0">
                <a:latin typeface="Courier New" panose="02070309020205020404" pitchFamily="49" charset="0"/>
                <a:cs typeface="Courier New" panose="02070309020205020404" pitchFamily="49" charset="0"/>
              </a:rPr>
              <a:t>Class.forName</a:t>
            </a:r>
            <a:r>
              <a:rPr lang="en-US" sz="1600" dirty="0">
                <a:latin typeface="Courier New" panose="02070309020205020404" pitchFamily="49" charset="0"/>
                <a:cs typeface="Courier New" panose="02070309020205020404" pitchFamily="49" charset="0"/>
              </a:rPr>
              <a:t>()</a:t>
            </a:r>
            <a:r>
              <a:rPr lang="en-US" sz="1600" dirty="0"/>
              <a:t>, i</a:t>
            </a:r>
            <a:r>
              <a:rPr lang="en-US" sz="1600" dirty="0" smtClean="0"/>
              <a:t>f </a:t>
            </a:r>
            <a:r>
              <a:rPr lang="en-US" sz="1600" dirty="0"/>
              <a:t>the class for the specified driver is not present in the package, then the method invocation throws a </a:t>
            </a:r>
            <a:r>
              <a:rPr lang="en-US" sz="1600" dirty="0" err="1">
                <a:latin typeface="Courier New" panose="02070309020205020404" pitchFamily="49" charset="0"/>
                <a:cs typeface="Courier New" panose="02070309020205020404" pitchFamily="49" charset="0"/>
              </a:rPr>
              <a:t>ClassNotFoundException</a:t>
            </a:r>
            <a:r>
              <a:rPr lang="en-US" sz="1600" dirty="0"/>
              <a:t>. </a:t>
            </a:r>
          </a:p>
          <a:p>
            <a:pPr lvl="1"/>
            <a:r>
              <a:rPr lang="en-US" sz="1600" dirty="0" smtClean="0"/>
              <a:t>The method </a:t>
            </a:r>
            <a:r>
              <a:rPr lang="en-US" sz="1600" dirty="0"/>
              <a:t>should be wrapped inside a try block, followed by a catch </a:t>
            </a:r>
            <a:r>
              <a:rPr lang="en-US" sz="1600" dirty="0" smtClean="0"/>
              <a:t>block, </a:t>
            </a:r>
            <a:r>
              <a:rPr lang="en-US" sz="1600" dirty="0"/>
              <a:t>which deals with the thrown exception (if any). </a:t>
            </a:r>
            <a:endParaRPr lang="en-US" sz="1600" dirty="0" smtClean="0"/>
          </a:p>
          <a:p>
            <a:pPr lvl="1"/>
            <a:r>
              <a:rPr lang="en-GB" sz="1600" dirty="0"/>
              <a:t>Code </a:t>
            </a:r>
            <a:r>
              <a:rPr lang="en-GB" sz="1600" dirty="0" smtClean="0"/>
              <a:t>Snippet shows </a:t>
            </a:r>
            <a:r>
              <a:rPr lang="en-GB" sz="1600" dirty="0"/>
              <a:t>use of the </a:t>
            </a:r>
            <a:r>
              <a:rPr lang="en-GB" sz="1600" dirty="0" err="1">
                <a:latin typeface="Courier New" panose="02070309020205020404" pitchFamily="49" charset="0"/>
                <a:cs typeface="Courier New" panose="02070309020205020404" pitchFamily="49" charset="0"/>
              </a:rPr>
              <a:t>ClassNotFoundException</a:t>
            </a:r>
            <a:r>
              <a:rPr lang="en-GB" sz="1600" dirty="0"/>
              <a:t>.</a:t>
            </a:r>
          </a:p>
          <a:p>
            <a:pPr lvl="1"/>
            <a:endParaRPr lang="en-US" sz="2000" dirty="0"/>
          </a:p>
          <a:p>
            <a:pPr marL="0" indent="0">
              <a:buNone/>
            </a:pPr>
            <a:endParaRPr lang="en-GB" sz="2400" dirty="0"/>
          </a:p>
          <a:p>
            <a:pPr marL="0" indent="0">
              <a:buNone/>
            </a:pPr>
            <a:endParaRPr lang="en-GB" sz="2400" dirty="0"/>
          </a:p>
        </p:txBody>
      </p:sp>
      <p:sp>
        <p:nvSpPr>
          <p:cNvPr id="3" name="Title 2"/>
          <p:cNvSpPr>
            <a:spLocks noGrp="1"/>
          </p:cNvSpPr>
          <p:nvPr>
            <p:ph type="title"/>
          </p:nvPr>
        </p:nvSpPr>
        <p:spPr>
          <a:xfrm>
            <a:off x="228600" y="152400"/>
            <a:ext cx="8087816" cy="411163"/>
          </a:xfrm>
        </p:spPr>
        <p:txBody>
          <a:bodyPr/>
          <a:lstStyle/>
          <a:p>
            <a:r>
              <a:rPr lang="en-US" dirty="0" smtClean="0"/>
              <a:t>Handling </a:t>
            </a:r>
            <a:r>
              <a:rPr lang="en-US" dirty="0"/>
              <a:t>Exceptions in </a:t>
            </a:r>
            <a:r>
              <a:rPr lang="en-US" dirty="0" smtClean="0"/>
              <a:t>JDBC Applications </a:t>
            </a:r>
            <a:r>
              <a:rPr lang="en-US" dirty="0" smtClean="0"/>
              <a:t>[1-2] </a:t>
            </a:r>
            <a:endParaRPr lang="en-GB" dirty="0"/>
          </a:p>
        </p:txBody>
      </p:sp>
      <p:sp>
        <p:nvSpPr>
          <p:cNvPr id="4" name="Footer Placeholder 3"/>
          <p:cNvSpPr>
            <a:spLocks noGrp="1"/>
          </p:cNvSpPr>
          <p:nvPr>
            <p:ph type="ftr" sz="quarter" idx="3"/>
          </p:nvPr>
        </p:nvSpPr>
        <p:spPr/>
        <p:txBody>
          <a:bodyPr/>
          <a:lstStyle/>
          <a:p>
            <a:pPr>
              <a:defRPr/>
            </a:pPr>
            <a:r>
              <a:rPr lang="en-US" smtClean="0"/>
              <a:t>© Aptech Ltd.                                                                                                       JDBC API/Session 9</a:t>
            </a:r>
            <a:endParaRPr lang="en-US" dirty="0"/>
          </a:p>
        </p:txBody>
      </p:sp>
      <p:sp>
        <p:nvSpPr>
          <p:cNvPr id="5" name="Slide Number Placeholder 4"/>
          <p:cNvSpPr>
            <a:spLocks noGrp="1"/>
          </p:cNvSpPr>
          <p:nvPr>
            <p:ph type="sldNum" sz="quarter" idx="4"/>
          </p:nvPr>
        </p:nvSpPr>
        <p:spPr/>
        <p:txBody>
          <a:bodyPr/>
          <a:lstStyle/>
          <a:p>
            <a:pPr>
              <a:defRPr/>
            </a:pPr>
            <a:fld id="{0B7F2F63-BF3E-4C0C-A868-2C657446BA07}" type="slidenum">
              <a:rPr lang="en-US" smtClean="0"/>
              <a:pPr>
                <a:defRPr/>
              </a:pPr>
              <a:t>40</a:t>
            </a:fld>
            <a:endParaRPr lang="en-US" dirty="0"/>
          </a:p>
        </p:txBody>
      </p:sp>
      <p:sp>
        <p:nvSpPr>
          <p:cNvPr id="6" name="TextBox 5"/>
          <p:cNvSpPr txBox="1"/>
          <p:nvPr/>
        </p:nvSpPr>
        <p:spPr>
          <a:xfrm>
            <a:off x="1187624" y="4686057"/>
            <a:ext cx="7643866" cy="1535805"/>
          </a:xfrm>
          <a:prstGeom prst="rect">
            <a:avLst/>
          </a:prstGeom>
          <a:solidFill>
            <a:schemeClr val="accent6">
              <a:lumMod val="60000"/>
              <a:lumOff val="40000"/>
            </a:schemeClr>
          </a:solidFill>
          <a:ln>
            <a:solidFill>
              <a:schemeClr val="accent6">
                <a:lumMod val="60000"/>
                <a:lumOff val="40000"/>
              </a:schemeClr>
            </a:solidFill>
          </a:ln>
        </p:spPr>
        <p:txBody>
          <a:bodyPr wrap="square" rtlCol="0">
            <a:spAutoFit/>
          </a:bodyPr>
          <a:lstStyle/>
          <a:p>
            <a:pPr indent="171450"/>
            <a:r>
              <a:rPr lang="en-US" dirty="0"/>
              <a:t>try { </a:t>
            </a:r>
          </a:p>
          <a:p>
            <a:r>
              <a:rPr lang="en-US" dirty="0" smtClean="0"/>
              <a:t>         </a:t>
            </a:r>
            <a:r>
              <a:rPr lang="en-US" dirty="0" err="1" smtClean="0"/>
              <a:t>Class.forName</a:t>
            </a:r>
            <a:r>
              <a:rPr lang="en-US" dirty="0" smtClean="0"/>
              <a:t>(“</a:t>
            </a:r>
            <a:r>
              <a:rPr lang="en-US" dirty="0" err="1" smtClean="0"/>
              <a:t>SpecifiedDriverClassName</a:t>
            </a:r>
            <a:r>
              <a:rPr lang="en-US" dirty="0" smtClean="0"/>
              <a:t>”); </a:t>
            </a:r>
          </a:p>
          <a:p>
            <a:r>
              <a:rPr lang="en-US" dirty="0" smtClean="0"/>
              <a:t>      } catch(</a:t>
            </a:r>
            <a:r>
              <a:rPr lang="en-US" dirty="0" err="1" smtClean="0"/>
              <a:t>java.lang.ClassNotFoundException</a:t>
            </a:r>
            <a:r>
              <a:rPr lang="en-US" dirty="0" smtClean="0"/>
              <a:t> e) { </a:t>
            </a:r>
          </a:p>
          <a:p>
            <a:r>
              <a:rPr lang="en-US" dirty="0" smtClean="0"/>
              <a:t>         </a:t>
            </a:r>
            <a:r>
              <a:rPr lang="en-US" dirty="0" err="1" smtClean="0"/>
              <a:t>System.err.print</a:t>
            </a:r>
            <a:r>
              <a:rPr lang="en-US" dirty="0" smtClean="0"/>
              <a:t>(“</a:t>
            </a:r>
            <a:r>
              <a:rPr lang="en-US" dirty="0" err="1" smtClean="0"/>
              <a:t>ClassNotFoundException</a:t>
            </a:r>
            <a:r>
              <a:rPr lang="en-US" dirty="0" smtClean="0"/>
              <a:t>: “); </a:t>
            </a:r>
          </a:p>
          <a:p>
            <a:r>
              <a:rPr lang="en-US" dirty="0" smtClean="0"/>
              <a:t>         </a:t>
            </a:r>
            <a:r>
              <a:rPr lang="en-US" dirty="0" err="1" smtClean="0"/>
              <a:t>System.err.println</a:t>
            </a:r>
            <a:r>
              <a:rPr lang="en-US" dirty="0" smtClean="0"/>
              <a:t>(</a:t>
            </a:r>
            <a:r>
              <a:rPr lang="en-US" dirty="0" err="1" smtClean="0"/>
              <a:t>e.getMessage</a:t>
            </a:r>
            <a:r>
              <a:rPr lang="en-US" dirty="0" smtClean="0"/>
              <a:t>()); </a:t>
            </a:r>
          </a:p>
          <a:p>
            <a:r>
              <a:rPr lang="en-US" dirty="0" smtClean="0"/>
              <a:t>        } 	</a:t>
            </a:r>
            <a:endParaRPr lang="en-US" sz="1800" dirty="0"/>
          </a:p>
        </p:txBody>
      </p:sp>
      <p:sp>
        <p:nvSpPr>
          <p:cNvPr id="7" name="TextBox 6"/>
          <p:cNvSpPr txBox="1"/>
          <p:nvPr/>
        </p:nvSpPr>
        <p:spPr>
          <a:xfrm>
            <a:off x="1187624" y="4183129"/>
            <a:ext cx="1785950" cy="400110"/>
          </a:xfrm>
          <a:prstGeom prst="rect">
            <a:avLst/>
          </a:prstGeom>
        </p:spPr>
        <p:style>
          <a:lnRef idx="1">
            <a:schemeClr val="accent4"/>
          </a:lnRef>
          <a:fillRef idx="3">
            <a:schemeClr val="accent4"/>
          </a:fillRef>
          <a:effectRef idx="2">
            <a:schemeClr val="accent4"/>
          </a:effectRef>
          <a:fontRef idx="minor">
            <a:schemeClr val="lt1"/>
          </a:fontRef>
        </p:style>
        <p:txBody>
          <a:bodyPr wrap="square" rtlCol="0">
            <a:spAutoFit/>
          </a:bodyPr>
          <a:lstStyle/>
          <a:p>
            <a:pPr algn="ctr">
              <a:lnSpc>
                <a:spcPct val="100000"/>
              </a:lnSpc>
            </a:pPr>
            <a:r>
              <a:rPr lang="en-GB" sz="2000" dirty="0" smtClean="0"/>
              <a:t>Code Snippet</a:t>
            </a:r>
            <a:endParaRPr lang="en-GB" sz="2000" dirty="0"/>
          </a:p>
        </p:txBody>
      </p:sp>
    </p:spTree>
    <p:extLst>
      <p:ext uri="{BB962C8B-B14F-4D97-AF65-F5344CB8AC3E}">
        <p14:creationId xmlns:p14="http://schemas.microsoft.com/office/powerpoint/2010/main" val="349079162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idx="1"/>
          </p:nvPr>
        </p:nvSpPr>
        <p:spPr/>
        <p:txBody>
          <a:bodyPr/>
          <a:lstStyle/>
          <a:p>
            <a:pPr marL="742950" lvl="2" indent="-342900">
              <a:buClr>
                <a:srgbClr val="973735"/>
              </a:buClr>
              <a:buFont typeface="Wingdings" pitchFamily="2" charset="2"/>
              <a:buChar char="u"/>
            </a:pPr>
            <a:r>
              <a:rPr lang="en-US" sz="2000" dirty="0" err="1" smtClean="0">
                <a:latin typeface="Courier New" panose="02070309020205020404" pitchFamily="49" charset="0"/>
                <a:cs typeface="Courier New" panose="02070309020205020404" pitchFamily="49" charset="0"/>
              </a:rPr>
              <a:t>SQLException</a:t>
            </a:r>
            <a:r>
              <a:rPr lang="en-US" sz="2000" dirty="0" smtClean="0">
                <a:latin typeface="Courier New" panose="02070309020205020404" pitchFamily="49" charset="0"/>
                <a:cs typeface="Courier New" panose="02070309020205020404" pitchFamily="49" charset="0"/>
              </a:rPr>
              <a:t> </a:t>
            </a:r>
            <a:endParaRPr lang="en-US" sz="2000" dirty="0">
              <a:latin typeface="Courier New" panose="02070309020205020404" pitchFamily="49" charset="0"/>
              <a:cs typeface="Courier New" panose="02070309020205020404" pitchFamily="49" charset="0"/>
            </a:endParaRPr>
          </a:p>
          <a:p>
            <a:pPr lvl="2"/>
            <a:r>
              <a:rPr lang="en-US" sz="1800" dirty="0"/>
              <a:t>Every method defined by the JDBC objects can throw </a:t>
            </a:r>
            <a:r>
              <a:rPr lang="en-US" sz="1800" dirty="0" err="1">
                <a:latin typeface="Courier New" pitchFamily="49" charset="0"/>
                <a:cs typeface="Courier New" pitchFamily="49" charset="0"/>
              </a:rPr>
              <a:t>java.sql.SQLException</a:t>
            </a:r>
            <a:r>
              <a:rPr lang="en-US" sz="1800" dirty="0"/>
              <a:t>. </a:t>
            </a:r>
          </a:p>
          <a:p>
            <a:pPr lvl="2"/>
            <a:r>
              <a:rPr lang="en-US" sz="1800" dirty="0"/>
              <a:t>Hence, whenever, these methods are used, they should be wrapped inside a try/catch block to handle the exceptions</a:t>
            </a:r>
            <a:r>
              <a:rPr lang="en-US" sz="1800" dirty="0" smtClean="0"/>
              <a:t>.</a:t>
            </a:r>
          </a:p>
          <a:p>
            <a:pPr lvl="2"/>
            <a:r>
              <a:rPr lang="en-IN" sz="1800" dirty="0" smtClean="0"/>
              <a:t>Code Snippet shows the use of </a:t>
            </a:r>
            <a:r>
              <a:rPr lang="en-IN" sz="1800" dirty="0" err="1" smtClean="0">
                <a:latin typeface="Courier New" pitchFamily="49" charset="0"/>
                <a:cs typeface="Courier New" pitchFamily="49" charset="0"/>
              </a:rPr>
              <a:t>SQLException</a:t>
            </a:r>
            <a:r>
              <a:rPr lang="en-IN" sz="1800" dirty="0" smtClean="0"/>
              <a:t>.</a:t>
            </a:r>
            <a:endParaRPr lang="en-US" sz="1800" dirty="0"/>
          </a:p>
        </p:txBody>
      </p:sp>
      <p:sp>
        <p:nvSpPr>
          <p:cNvPr id="3" name="Title 2"/>
          <p:cNvSpPr>
            <a:spLocks noGrp="1"/>
          </p:cNvSpPr>
          <p:nvPr>
            <p:ph type="title"/>
          </p:nvPr>
        </p:nvSpPr>
        <p:spPr/>
        <p:txBody>
          <a:bodyPr/>
          <a:lstStyle/>
          <a:p>
            <a:r>
              <a:rPr lang="en-US" dirty="0" smtClean="0"/>
              <a:t>Handling </a:t>
            </a:r>
            <a:r>
              <a:rPr lang="en-US" dirty="0"/>
              <a:t>Exceptions in </a:t>
            </a:r>
            <a:r>
              <a:rPr lang="en-US"/>
              <a:t>JDBC </a:t>
            </a:r>
            <a:r>
              <a:rPr lang="en-US" smtClean="0"/>
              <a:t>Applications </a:t>
            </a:r>
            <a:r>
              <a:rPr lang="en-US" dirty="0" smtClean="0"/>
              <a:t>[2-2] </a:t>
            </a:r>
            <a:endParaRPr lang="en-GB" dirty="0"/>
          </a:p>
        </p:txBody>
      </p:sp>
      <p:sp>
        <p:nvSpPr>
          <p:cNvPr id="4" name="Footer Placeholder 3"/>
          <p:cNvSpPr>
            <a:spLocks noGrp="1"/>
          </p:cNvSpPr>
          <p:nvPr>
            <p:ph type="ftr" sz="quarter" idx="3"/>
          </p:nvPr>
        </p:nvSpPr>
        <p:spPr/>
        <p:txBody>
          <a:bodyPr/>
          <a:lstStyle/>
          <a:p>
            <a:pPr>
              <a:defRPr/>
            </a:pPr>
            <a:r>
              <a:rPr lang="en-US" smtClean="0"/>
              <a:t>© Aptech Ltd.                                                                                                       JDBC API/Session 9</a:t>
            </a:r>
            <a:endParaRPr lang="en-US" dirty="0"/>
          </a:p>
        </p:txBody>
      </p:sp>
      <p:sp>
        <p:nvSpPr>
          <p:cNvPr id="5" name="Slide Number Placeholder 4"/>
          <p:cNvSpPr>
            <a:spLocks noGrp="1"/>
          </p:cNvSpPr>
          <p:nvPr>
            <p:ph type="sldNum" sz="quarter" idx="4"/>
          </p:nvPr>
        </p:nvSpPr>
        <p:spPr/>
        <p:txBody>
          <a:bodyPr/>
          <a:lstStyle/>
          <a:p>
            <a:pPr>
              <a:defRPr/>
            </a:pPr>
            <a:fld id="{0B7F2F63-BF3E-4C0C-A868-2C657446BA07}" type="slidenum">
              <a:rPr lang="en-US" smtClean="0"/>
              <a:pPr>
                <a:defRPr/>
              </a:pPr>
              <a:t>41</a:t>
            </a:fld>
            <a:endParaRPr lang="en-US" dirty="0"/>
          </a:p>
        </p:txBody>
      </p:sp>
      <p:sp>
        <p:nvSpPr>
          <p:cNvPr id="10" name="TextBox 9"/>
          <p:cNvSpPr txBox="1"/>
          <p:nvPr/>
        </p:nvSpPr>
        <p:spPr>
          <a:xfrm>
            <a:off x="1691680" y="3356992"/>
            <a:ext cx="7128791" cy="2720745"/>
          </a:xfrm>
          <a:prstGeom prst="rect">
            <a:avLst/>
          </a:prstGeom>
          <a:solidFill>
            <a:schemeClr val="accent6">
              <a:lumMod val="60000"/>
              <a:lumOff val="40000"/>
            </a:schemeClr>
          </a:solidFill>
          <a:ln>
            <a:solidFill>
              <a:schemeClr val="accent6">
                <a:lumMod val="60000"/>
                <a:lumOff val="40000"/>
              </a:schemeClr>
            </a:solidFill>
          </a:ln>
        </p:spPr>
        <p:txBody>
          <a:bodyPr wrap="square" rtlCol="0">
            <a:spAutoFit/>
          </a:bodyPr>
          <a:lstStyle/>
          <a:p>
            <a:r>
              <a:rPr lang="en-US" dirty="0"/>
              <a:t>try { </a:t>
            </a:r>
          </a:p>
          <a:p>
            <a:r>
              <a:rPr lang="en-US" dirty="0" smtClean="0"/>
              <a:t>// </a:t>
            </a:r>
            <a:r>
              <a:rPr lang="en-US" dirty="0"/>
              <a:t>Code that could generate an exception goes here. </a:t>
            </a:r>
          </a:p>
          <a:p>
            <a:r>
              <a:rPr lang="en-US" dirty="0" smtClean="0"/>
              <a:t>// </a:t>
            </a:r>
            <a:r>
              <a:rPr lang="en-US" dirty="0"/>
              <a:t>If an exception is generated, the catch block below will print out </a:t>
            </a:r>
          </a:p>
          <a:p>
            <a:r>
              <a:rPr lang="en-US" dirty="0"/>
              <a:t>// information about it. </a:t>
            </a:r>
          </a:p>
          <a:p>
            <a:pPr indent="571500"/>
            <a:r>
              <a:rPr lang="en-US" dirty="0"/>
              <a:t>} </a:t>
            </a:r>
          </a:p>
          <a:p>
            <a:r>
              <a:rPr lang="en-US" dirty="0"/>
              <a:t>catch(</a:t>
            </a:r>
            <a:r>
              <a:rPr lang="en-US" dirty="0" err="1"/>
              <a:t>SQLException</a:t>
            </a:r>
            <a:r>
              <a:rPr lang="en-US" dirty="0"/>
              <a:t> ex) </a:t>
            </a:r>
          </a:p>
          <a:p>
            <a:r>
              <a:rPr lang="en-US" dirty="0"/>
              <a:t>{ </a:t>
            </a:r>
          </a:p>
          <a:p>
            <a:pPr indent="971550"/>
            <a:r>
              <a:rPr lang="en-US" dirty="0" err="1"/>
              <a:t>System.err.println</a:t>
            </a:r>
            <a:r>
              <a:rPr lang="en-US" dirty="0"/>
              <a:t>(“</a:t>
            </a:r>
            <a:r>
              <a:rPr lang="en-US" dirty="0" err="1"/>
              <a:t>SQLException</a:t>
            </a:r>
            <a:r>
              <a:rPr lang="en-US" dirty="0"/>
              <a:t>: “ + </a:t>
            </a:r>
            <a:r>
              <a:rPr lang="en-US" dirty="0" err="1"/>
              <a:t>ex.getMessage</a:t>
            </a:r>
            <a:r>
              <a:rPr lang="en-US" dirty="0"/>
              <a:t>()); </a:t>
            </a:r>
          </a:p>
          <a:p>
            <a:pPr indent="971550"/>
            <a:r>
              <a:rPr lang="en-US" dirty="0" err="1"/>
              <a:t>System.out.println</a:t>
            </a:r>
            <a:r>
              <a:rPr lang="en-US" dirty="0"/>
              <a:t>(“</a:t>
            </a:r>
            <a:r>
              <a:rPr lang="en-US" dirty="0" err="1"/>
              <a:t>ErrorCode</a:t>
            </a:r>
            <a:r>
              <a:rPr lang="en-US" dirty="0"/>
              <a:t>: “ + </a:t>
            </a:r>
            <a:r>
              <a:rPr lang="en-US" dirty="0" err="1"/>
              <a:t>ex.getErrorCode</a:t>
            </a:r>
            <a:r>
              <a:rPr lang="en-US" dirty="0"/>
              <a:t> ()); </a:t>
            </a:r>
          </a:p>
          <a:p>
            <a:r>
              <a:rPr lang="en-US" dirty="0"/>
              <a:t>} 	</a:t>
            </a:r>
          </a:p>
        </p:txBody>
      </p:sp>
      <p:sp>
        <p:nvSpPr>
          <p:cNvPr id="11" name="TextBox 10"/>
          <p:cNvSpPr txBox="1"/>
          <p:nvPr/>
        </p:nvSpPr>
        <p:spPr>
          <a:xfrm>
            <a:off x="1691680" y="2924944"/>
            <a:ext cx="1785950" cy="400110"/>
          </a:xfrm>
          <a:prstGeom prst="rect">
            <a:avLst/>
          </a:prstGeom>
        </p:spPr>
        <p:style>
          <a:lnRef idx="1">
            <a:schemeClr val="accent4"/>
          </a:lnRef>
          <a:fillRef idx="3">
            <a:schemeClr val="accent4"/>
          </a:fillRef>
          <a:effectRef idx="2">
            <a:schemeClr val="accent4"/>
          </a:effectRef>
          <a:fontRef idx="minor">
            <a:schemeClr val="lt1"/>
          </a:fontRef>
        </p:style>
        <p:txBody>
          <a:bodyPr wrap="square" rtlCol="0">
            <a:spAutoFit/>
          </a:bodyPr>
          <a:lstStyle/>
          <a:p>
            <a:pPr algn="ctr">
              <a:lnSpc>
                <a:spcPct val="100000"/>
              </a:lnSpc>
            </a:pPr>
            <a:r>
              <a:rPr lang="en-GB" sz="2000" dirty="0" smtClean="0"/>
              <a:t>Code Snippet</a:t>
            </a:r>
            <a:endParaRPr lang="en-GB" sz="2000" dirty="0"/>
          </a:p>
        </p:txBody>
      </p:sp>
    </p:spTree>
    <p:extLst>
      <p:ext uri="{BB962C8B-B14F-4D97-AF65-F5344CB8AC3E}">
        <p14:creationId xmlns:p14="http://schemas.microsoft.com/office/powerpoint/2010/main" val="150066468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sz="2400" dirty="0"/>
              <a:t>Once the database query is executed and </a:t>
            </a:r>
            <a:r>
              <a:rPr lang="en-US" sz="2400" dirty="0" err="1">
                <a:latin typeface="Courier New" panose="02070309020205020404" pitchFamily="49" charset="0"/>
                <a:cs typeface="Courier New" panose="02070309020205020404" pitchFamily="49" charset="0"/>
              </a:rPr>
              <a:t>ResultSet</a:t>
            </a:r>
            <a:r>
              <a:rPr lang="en-US" sz="2400" dirty="0"/>
              <a:t> object is created, the next step is to process and retrieve the result from the </a:t>
            </a:r>
            <a:r>
              <a:rPr lang="en-US" sz="2400" dirty="0" err="1">
                <a:latin typeface="Courier New" panose="02070309020205020404" pitchFamily="49" charset="0"/>
                <a:cs typeface="Courier New" panose="02070309020205020404" pitchFamily="49" charset="0"/>
              </a:rPr>
              <a:t>ResultSet</a:t>
            </a:r>
            <a:r>
              <a:rPr lang="en-US" sz="2400" dirty="0"/>
              <a:t>. </a:t>
            </a:r>
            <a:endParaRPr lang="en-US" sz="2400" dirty="0" smtClean="0"/>
          </a:p>
          <a:p>
            <a:r>
              <a:rPr lang="en-US" sz="2400" dirty="0" smtClean="0"/>
              <a:t>As </a:t>
            </a:r>
            <a:r>
              <a:rPr lang="en-US" sz="2400" dirty="0"/>
              <a:t>the data in the </a:t>
            </a:r>
            <a:r>
              <a:rPr lang="en-US" sz="2400" dirty="0" err="1">
                <a:latin typeface="Courier New" panose="02070309020205020404" pitchFamily="49" charset="0"/>
                <a:cs typeface="Courier New" panose="02070309020205020404" pitchFamily="49" charset="0"/>
              </a:rPr>
              <a:t>ResultSet</a:t>
            </a:r>
            <a:r>
              <a:rPr lang="en-US" sz="2400" dirty="0"/>
              <a:t> is in a tabular format and the cursor is positioned before the first row, it needs to traverse the rows using the </a:t>
            </a:r>
            <a:r>
              <a:rPr lang="en-US" sz="2400" dirty="0">
                <a:latin typeface="Courier New" panose="02070309020205020404" pitchFamily="49" charset="0"/>
                <a:cs typeface="Courier New" panose="02070309020205020404" pitchFamily="49" charset="0"/>
              </a:rPr>
              <a:t>next() </a:t>
            </a:r>
            <a:r>
              <a:rPr lang="en-US" sz="2400" dirty="0"/>
              <a:t>method. </a:t>
            </a:r>
            <a:endParaRPr lang="en-US" sz="2400" dirty="0" smtClean="0"/>
          </a:p>
          <a:p>
            <a:r>
              <a:rPr lang="en-US" sz="2400" dirty="0" smtClean="0"/>
              <a:t>The </a:t>
            </a:r>
            <a:r>
              <a:rPr lang="en-US" sz="2400" dirty="0">
                <a:latin typeface="Courier New" panose="02070309020205020404" pitchFamily="49" charset="0"/>
                <a:cs typeface="Courier New" panose="02070309020205020404" pitchFamily="49" charset="0"/>
              </a:rPr>
              <a:t>next() </a:t>
            </a:r>
            <a:r>
              <a:rPr lang="en-US" sz="2400" dirty="0"/>
              <a:t>method allows to traverse forward by moving the cursor one row forward. </a:t>
            </a:r>
            <a:endParaRPr lang="en-US" sz="2400" dirty="0" smtClean="0"/>
          </a:p>
          <a:p>
            <a:r>
              <a:rPr lang="en-US" sz="2400" dirty="0" smtClean="0"/>
              <a:t>It </a:t>
            </a:r>
            <a:r>
              <a:rPr lang="en-US" sz="2400" dirty="0"/>
              <a:t>returns a </a:t>
            </a:r>
            <a:r>
              <a:rPr lang="en-US" sz="2400" dirty="0" err="1"/>
              <a:t>boolean</a:t>
            </a:r>
            <a:r>
              <a:rPr lang="en-US" sz="2400" dirty="0"/>
              <a:t> true if the current cursor position is on a valid row and returns a false when the cursor is placed at a position after the last row. </a:t>
            </a:r>
            <a:endParaRPr lang="en-US" sz="2000" dirty="0" smtClean="0"/>
          </a:p>
          <a:p>
            <a:pPr marL="0" indent="0">
              <a:buNone/>
            </a:pPr>
            <a:r>
              <a:rPr lang="en-US" sz="2400" dirty="0" smtClean="0"/>
              <a:t> </a:t>
            </a:r>
            <a:endParaRPr lang="en-GB" sz="2400" dirty="0"/>
          </a:p>
        </p:txBody>
      </p:sp>
      <p:sp>
        <p:nvSpPr>
          <p:cNvPr id="3" name="Title 2"/>
          <p:cNvSpPr>
            <a:spLocks noGrp="1"/>
          </p:cNvSpPr>
          <p:nvPr>
            <p:ph type="title"/>
          </p:nvPr>
        </p:nvSpPr>
        <p:spPr>
          <a:xfrm>
            <a:off x="228600" y="152400"/>
            <a:ext cx="8087816" cy="411163"/>
          </a:xfrm>
        </p:spPr>
        <p:txBody>
          <a:bodyPr/>
          <a:lstStyle/>
          <a:p>
            <a:r>
              <a:rPr lang="en-US" dirty="0" smtClean="0"/>
              <a:t>Need </a:t>
            </a:r>
            <a:r>
              <a:rPr lang="en-US" dirty="0"/>
              <a:t>for Processing Queries </a:t>
            </a:r>
            <a:r>
              <a:rPr lang="en-US" dirty="0" smtClean="0"/>
              <a:t>[1-2]</a:t>
            </a:r>
            <a:endParaRPr lang="en-GB" dirty="0"/>
          </a:p>
        </p:txBody>
      </p:sp>
      <p:sp>
        <p:nvSpPr>
          <p:cNvPr id="4" name="Footer Placeholder 3"/>
          <p:cNvSpPr>
            <a:spLocks noGrp="1"/>
          </p:cNvSpPr>
          <p:nvPr>
            <p:ph type="ftr" sz="quarter" idx="3"/>
          </p:nvPr>
        </p:nvSpPr>
        <p:spPr/>
        <p:txBody>
          <a:bodyPr/>
          <a:lstStyle/>
          <a:p>
            <a:pPr>
              <a:defRPr/>
            </a:pPr>
            <a:r>
              <a:rPr lang="en-US" smtClean="0"/>
              <a:t>© Aptech Ltd.                                                                                                       JDBC API/Session 9</a:t>
            </a:r>
            <a:endParaRPr lang="en-US" dirty="0"/>
          </a:p>
        </p:txBody>
      </p:sp>
      <p:sp>
        <p:nvSpPr>
          <p:cNvPr id="5" name="Slide Number Placeholder 4"/>
          <p:cNvSpPr>
            <a:spLocks noGrp="1"/>
          </p:cNvSpPr>
          <p:nvPr>
            <p:ph type="sldNum" sz="quarter" idx="4"/>
          </p:nvPr>
        </p:nvSpPr>
        <p:spPr/>
        <p:txBody>
          <a:bodyPr/>
          <a:lstStyle/>
          <a:p>
            <a:pPr>
              <a:defRPr/>
            </a:pPr>
            <a:fld id="{0B7F2F63-BF3E-4C0C-A868-2C657446BA07}" type="slidenum">
              <a:rPr lang="en-US" smtClean="0"/>
              <a:pPr>
                <a:defRPr/>
              </a:pPr>
              <a:t>42</a:t>
            </a:fld>
            <a:endParaRPr lang="en-US" dirty="0"/>
          </a:p>
        </p:txBody>
      </p:sp>
    </p:spTree>
    <p:extLst>
      <p:ext uri="{BB962C8B-B14F-4D97-AF65-F5344CB8AC3E}">
        <p14:creationId xmlns:p14="http://schemas.microsoft.com/office/powerpoint/2010/main" val="421626603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1"/>
          <p:cNvSpPr>
            <a:spLocks noGrp="1"/>
          </p:cNvSpPr>
          <p:nvPr>
            <p:ph idx="1"/>
          </p:nvPr>
        </p:nvSpPr>
        <p:spPr/>
        <p:txBody>
          <a:bodyPr/>
          <a:lstStyle/>
          <a:p>
            <a:r>
              <a:rPr lang="en-GB" sz="2400" dirty="0"/>
              <a:t>Code Snippet demonstrates use of the </a:t>
            </a:r>
            <a:r>
              <a:rPr lang="en-GB" sz="2400" dirty="0">
                <a:latin typeface="Courier New" panose="02070309020205020404" pitchFamily="49" charset="0"/>
                <a:cs typeface="Courier New" panose="02070309020205020404" pitchFamily="49" charset="0"/>
              </a:rPr>
              <a:t>next()</a:t>
            </a:r>
            <a:r>
              <a:rPr lang="en-GB" sz="2400" dirty="0"/>
              <a:t> method.</a:t>
            </a:r>
          </a:p>
          <a:p>
            <a:pPr marL="0" indent="0">
              <a:buNone/>
            </a:pPr>
            <a:endParaRPr lang="en-US" sz="2400" dirty="0"/>
          </a:p>
          <a:p>
            <a:pPr marL="0" indent="0">
              <a:buNone/>
            </a:pPr>
            <a:endParaRPr lang="en-US" sz="2400" dirty="0" smtClean="0"/>
          </a:p>
          <a:p>
            <a:pPr marL="0" indent="0">
              <a:buNone/>
            </a:pPr>
            <a:endParaRPr lang="en-US" sz="2400" dirty="0"/>
          </a:p>
          <a:p>
            <a:pPr marL="0" indent="0">
              <a:buNone/>
            </a:pPr>
            <a:endParaRPr lang="en-US" sz="2400" dirty="0" smtClean="0"/>
          </a:p>
          <a:p>
            <a:pPr marL="0" indent="0">
              <a:buNone/>
            </a:pPr>
            <a:endParaRPr lang="en-US" sz="2400" dirty="0"/>
          </a:p>
          <a:p>
            <a:pPr marL="0" indent="0">
              <a:buNone/>
            </a:pPr>
            <a:endParaRPr lang="en-US" sz="2400" dirty="0" smtClean="0"/>
          </a:p>
          <a:p>
            <a:pPr marL="0" indent="0">
              <a:buNone/>
            </a:pPr>
            <a:endParaRPr lang="en-US" sz="2400" dirty="0"/>
          </a:p>
          <a:p>
            <a:r>
              <a:rPr lang="en-US" sz="2400" dirty="0" smtClean="0"/>
              <a:t>Here</a:t>
            </a:r>
            <a:r>
              <a:rPr lang="en-US" sz="2400" dirty="0"/>
              <a:t>, the code retrieves the employee name from the </a:t>
            </a:r>
            <a:r>
              <a:rPr lang="en-US" sz="2400" dirty="0">
                <a:latin typeface="Courier New" panose="02070309020205020404" pitchFamily="49" charset="0"/>
                <a:cs typeface="Courier New" panose="02070309020205020404" pitchFamily="49" charset="0"/>
              </a:rPr>
              <a:t>Employee</a:t>
            </a:r>
            <a:r>
              <a:rPr lang="en-US" sz="2400" dirty="0"/>
              <a:t> table and displays them in a sequence using the </a:t>
            </a:r>
            <a:r>
              <a:rPr lang="en-US" sz="2400" dirty="0">
                <a:latin typeface="Courier New" panose="02070309020205020404" pitchFamily="49" charset="0"/>
                <a:cs typeface="Courier New" panose="02070309020205020404" pitchFamily="49" charset="0"/>
              </a:rPr>
              <a:t>next() </a:t>
            </a:r>
            <a:r>
              <a:rPr lang="en-US" sz="2400" dirty="0"/>
              <a:t>method. </a:t>
            </a:r>
          </a:p>
        </p:txBody>
      </p:sp>
      <p:sp>
        <p:nvSpPr>
          <p:cNvPr id="3" name="Title 2"/>
          <p:cNvSpPr>
            <a:spLocks noGrp="1"/>
          </p:cNvSpPr>
          <p:nvPr>
            <p:ph type="title"/>
          </p:nvPr>
        </p:nvSpPr>
        <p:spPr/>
        <p:txBody>
          <a:bodyPr/>
          <a:lstStyle/>
          <a:p>
            <a:r>
              <a:rPr lang="en-US" dirty="0" smtClean="0"/>
              <a:t>Need </a:t>
            </a:r>
            <a:r>
              <a:rPr lang="en-US" dirty="0"/>
              <a:t>for Processing </a:t>
            </a:r>
            <a:r>
              <a:rPr lang="en-US" dirty="0" smtClean="0"/>
              <a:t>Queries [2-2</a:t>
            </a:r>
            <a:r>
              <a:rPr lang="en-US" dirty="0"/>
              <a:t>]</a:t>
            </a:r>
            <a:r>
              <a:rPr lang="en-US" dirty="0" smtClean="0"/>
              <a:t> </a:t>
            </a:r>
            <a:endParaRPr lang="en-GB" dirty="0"/>
          </a:p>
        </p:txBody>
      </p:sp>
      <p:sp>
        <p:nvSpPr>
          <p:cNvPr id="4" name="Footer Placeholder 3"/>
          <p:cNvSpPr>
            <a:spLocks noGrp="1"/>
          </p:cNvSpPr>
          <p:nvPr>
            <p:ph type="ftr" sz="quarter" idx="3"/>
          </p:nvPr>
        </p:nvSpPr>
        <p:spPr/>
        <p:txBody>
          <a:bodyPr/>
          <a:lstStyle/>
          <a:p>
            <a:pPr>
              <a:defRPr/>
            </a:pPr>
            <a:r>
              <a:rPr lang="en-US" smtClean="0"/>
              <a:t>© Aptech Ltd.                                                                                                       JDBC API/Session 9</a:t>
            </a:r>
            <a:endParaRPr lang="en-US" dirty="0"/>
          </a:p>
        </p:txBody>
      </p:sp>
      <p:sp>
        <p:nvSpPr>
          <p:cNvPr id="5" name="Slide Number Placeholder 4"/>
          <p:cNvSpPr>
            <a:spLocks noGrp="1"/>
          </p:cNvSpPr>
          <p:nvPr>
            <p:ph type="sldNum" sz="quarter" idx="4"/>
          </p:nvPr>
        </p:nvSpPr>
        <p:spPr/>
        <p:txBody>
          <a:bodyPr/>
          <a:lstStyle/>
          <a:p>
            <a:pPr>
              <a:defRPr/>
            </a:pPr>
            <a:fld id="{0B7F2F63-BF3E-4C0C-A868-2C657446BA07}" type="slidenum">
              <a:rPr lang="en-US" smtClean="0"/>
              <a:pPr>
                <a:defRPr/>
              </a:pPr>
              <a:t>43</a:t>
            </a:fld>
            <a:endParaRPr lang="en-US" dirty="0"/>
          </a:p>
        </p:txBody>
      </p:sp>
      <p:sp>
        <p:nvSpPr>
          <p:cNvPr id="7" name="TextBox 6"/>
          <p:cNvSpPr txBox="1"/>
          <p:nvPr/>
        </p:nvSpPr>
        <p:spPr>
          <a:xfrm>
            <a:off x="603718" y="1988840"/>
            <a:ext cx="8325970" cy="2142125"/>
          </a:xfrm>
          <a:prstGeom prst="rect">
            <a:avLst/>
          </a:prstGeom>
          <a:solidFill>
            <a:schemeClr val="accent6">
              <a:lumMod val="60000"/>
              <a:lumOff val="40000"/>
            </a:schemeClr>
          </a:solidFill>
          <a:ln>
            <a:solidFill>
              <a:schemeClr val="accent6">
                <a:lumMod val="60000"/>
                <a:lumOff val="40000"/>
              </a:schemeClr>
            </a:solidFill>
          </a:ln>
        </p:spPr>
        <p:txBody>
          <a:bodyPr wrap="square" rtlCol="0">
            <a:spAutoFit/>
          </a:bodyPr>
          <a:lstStyle/>
          <a:p>
            <a:pPr indent="171450"/>
            <a:r>
              <a:rPr lang="en-US" sz="1800" dirty="0" err="1"/>
              <a:t>ResultSet</a:t>
            </a:r>
            <a:r>
              <a:rPr lang="en-US" sz="1800" dirty="0"/>
              <a:t> rs1 = st1.executeQuery(“</a:t>
            </a:r>
            <a:r>
              <a:rPr lang="en-US" sz="1800" dirty="0" smtClean="0"/>
              <a:t>SELECT </a:t>
            </a:r>
            <a:r>
              <a:rPr lang="en-US" sz="1800" dirty="0" err="1" smtClean="0"/>
              <a:t>Employee_Name</a:t>
            </a:r>
            <a:r>
              <a:rPr lang="en-US" sz="1800" dirty="0" smtClean="0"/>
              <a:t> </a:t>
            </a:r>
            <a:r>
              <a:rPr lang="en-US" sz="1800" dirty="0"/>
              <a:t>FROM Employees”); </a:t>
            </a:r>
          </a:p>
          <a:p>
            <a:r>
              <a:rPr lang="en-US" sz="1800" dirty="0" smtClean="0"/>
              <a:t> while </a:t>
            </a:r>
            <a:r>
              <a:rPr lang="en-US" sz="1800" dirty="0"/>
              <a:t>(rs1.next()) { </a:t>
            </a:r>
          </a:p>
          <a:p>
            <a:r>
              <a:rPr lang="en-US" sz="1800" dirty="0" smtClean="0"/>
              <a:t>    String </a:t>
            </a:r>
            <a:r>
              <a:rPr lang="en-US" sz="1800" dirty="0"/>
              <a:t>name=rs1.getString(“</a:t>
            </a:r>
            <a:r>
              <a:rPr lang="en-US" sz="1800" dirty="0" err="1"/>
              <a:t>Employee_Name</a:t>
            </a:r>
            <a:r>
              <a:rPr lang="en-US" sz="1800" dirty="0"/>
              <a:t>”); </a:t>
            </a:r>
          </a:p>
          <a:p>
            <a:r>
              <a:rPr lang="en-US" sz="1800" dirty="0" smtClean="0"/>
              <a:t>    </a:t>
            </a:r>
            <a:r>
              <a:rPr lang="en-US" sz="1800" dirty="0" err="1" smtClean="0"/>
              <a:t>System.out.println</a:t>
            </a:r>
            <a:r>
              <a:rPr lang="en-US" sz="1800" dirty="0" smtClean="0"/>
              <a:t>(name</a:t>
            </a:r>
            <a:r>
              <a:rPr lang="en-US" sz="1800" dirty="0"/>
              <a:t>); </a:t>
            </a:r>
          </a:p>
          <a:p>
            <a:r>
              <a:rPr lang="en-US" sz="1800" dirty="0" smtClean="0"/>
              <a:t> } </a:t>
            </a:r>
            <a:r>
              <a:rPr lang="en-US" sz="1800" dirty="0"/>
              <a:t>	</a:t>
            </a:r>
          </a:p>
          <a:p>
            <a:r>
              <a:rPr lang="en-US" sz="1800" dirty="0"/>
              <a:t>	</a:t>
            </a:r>
          </a:p>
        </p:txBody>
      </p:sp>
      <p:sp>
        <p:nvSpPr>
          <p:cNvPr id="8" name="TextBox 7"/>
          <p:cNvSpPr txBox="1"/>
          <p:nvPr/>
        </p:nvSpPr>
        <p:spPr>
          <a:xfrm>
            <a:off x="603718" y="1422711"/>
            <a:ext cx="1785950" cy="400110"/>
          </a:xfrm>
          <a:prstGeom prst="rect">
            <a:avLst/>
          </a:prstGeom>
        </p:spPr>
        <p:style>
          <a:lnRef idx="1">
            <a:schemeClr val="accent4"/>
          </a:lnRef>
          <a:fillRef idx="3">
            <a:schemeClr val="accent4"/>
          </a:fillRef>
          <a:effectRef idx="2">
            <a:schemeClr val="accent4"/>
          </a:effectRef>
          <a:fontRef idx="minor">
            <a:schemeClr val="lt1"/>
          </a:fontRef>
        </p:style>
        <p:txBody>
          <a:bodyPr wrap="square" rtlCol="0">
            <a:spAutoFit/>
          </a:bodyPr>
          <a:lstStyle/>
          <a:p>
            <a:pPr algn="ctr">
              <a:lnSpc>
                <a:spcPct val="100000"/>
              </a:lnSpc>
            </a:pPr>
            <a:r>
              <a:rPr lang="en-GB" sz="2000" dirty="0" smtClean="0"/>
              <a:t>Code Snippet</a:t>
            </a:r>
            <a:endParaRPr lang="en-GB" sz="2000" dirty="0"/>
          </a:p>
        </p:txBody>
      </p:sp>
    </p:spTree>
    <p:extLst>
      <p:ext uri="{BB962C8B-B14F-4D97-AF65-F5344CB8AC3E}">
        <p14:creationId xmlns:p14="http://schemas.microsoft.com/office/powerpoint/2010/main" val="266474589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28600" y="152400"/>
            <a:ext cx="8087816" cy="411163"/>
          </a:xfrm>
        </p:spPr>
        <p:txBody>
          <a:bodyPr/>
          <a:lstStyle/>
          <a:p>
            <a:r>
              <a:rPr lang="en-US" dirty="0" smtClean="0"/>
              <a:t>Methods </a:t>
            </a:r>
            <a:r>
              <a:rPr lang="en-US" dirty="0"/>
              <a:t>to Process Queries </a:t>
            </a:r>
            <a:endParaRPr lang="en-GB" dirty="0"/>
          </a:p>
        </p:txBody>
      </p:sp>
      <p:sp>
        <p:nvSpPr>
          <p:cNvPr id="4" name="Footer Placeholder 3"/>
          <p:cNvSpPr>
            <a:spLocks noGrp="1"/>
          </p:cNvSpPr>
          <p:nvPr>
            <p:ph type="ftr" sz="quarter" idx="3"/>
          </p:nvPr>
        </p:nvSpPr>
        <p:spPr/>
        <p:txBody>
          <a:bodyPr/>
          <a:lstStyle/>
          <a:p>
            <a:pPr>
              <a:defRPr/>
            </a:pPr>
            <a:r>
              <a:rPr lang="en-US" smtClean="0"/>
              <a:t>© Aptech Ltd.                                                                                                       JDBC API/Session 9</a:t>
            </a:r>
            <a:endParaRPr lang="en-US" dirty="0"/>
          </a:p>
        </p:txBody>
      </p:sp>
      <p:sp>
        <p:nvSpPr>
          <p:cNvPr id="5" name="Slide Number Placeholder 4"/>
          <p:cNvSpPr>
            <a:spLocks noGrp="1"/>
          </p:cNvSpPr>
          <p:nvPr>
            <p:ph type="sldNum" sz="quarter" idx="4"/>
          </p:nvPr>
        </p:nvSpPr>
        <p:spPr/>
        <p:txBody>
          <a:bodyPr/>
          <a:lstStyle/>
          <a:p>
            <a:pPr>
              <a:defRPr/>
            </a:pPr>
            <a:fld id="{0B7F2F63-BF3E-4C0C-A868-2C657446BA07}" type="slidenum">
              <a:rPr lang="en-US" smtClean="0"/>
              <a:pPr>
                <a:defRPr/>
              </a:pPr>
              <a:t>44</a:t>
            </a:fld>
            <a:endParaRPr lang="en-US" dirty="0"/>
          </a:p>
        </p:txBody>
      </p:sp>
      <p:graphicFrame>
        <p:nvGraphicFramePr>
          <p:cNvPr id="7" name="Diagram 6"/>
          <p:cNvGraphicFramePr/>
          <p:nvPr>
            <p:extLst>
              <p:ext uri="{D42A27DB-BD31-4B8C-83A1-F6EECF244321}">
                <p14:modId xmlns:p14="http://schemas.microsoft.com/office/powerpoint/2010/main" val="3313657092"/>
              </p:ext>
            </p:extLst>
          </p:nvPr>
        </p:nvGraphicFramePr>
        <p:xfrm>
          <a:off x="395536" y="1397000"/>
          <a:ext cx="828092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9570486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sz="2400" dirty="0" smtClean="0"/>
              <a:t>Use the </a:t>
            </a:r>
            <a:r>
              <a:rPr lang="en-US" sz="2400" dirty="0" smtClean="0">
                <a:latin typeface="Courier New" panose="02070309020205020404" pitchFamily="49" charset="0"/>
                <a:cs typeface="Courier New" panose="02070309020205020404" pitchFamily="49" charset="0"/>
              </a:rPr>
              <a:t>close()</a:t>
            </a:r>
            <a:r>
              <a:rPr lang="en-US" sz="2400" dirty="0" smtClean="0"/>
              <a:t> method to close the database connection.</a:t>
            </a:r>
          </a:p>
          <a:p>
            <a:r>
              <a:rPr lang="en-US" sz="2400" dirty="0"/>
              <a:t>To keep the database-releasing methods </a:t>
            </a:r>
            <a:r>
              <a:rPr lang="en-US" sz="2400" dirty="0" smtClean="0"/>
              <a:t>tidy and </a:t>
            </a:r>
            <a:r>
              <a:rPr lang="en-US" sz="2400" dirty="0"/>
              <a:t>always released (even though an exception may be thrown), database connections should be closed within a </a:t>
            </a:r>
            <a:r>
              <a:rPr lang="en-US" sz="2400" dirty="0">
                <a:latin typeface="Courier New" panose="02070309020205020404" pitchFamily="49" charset="0"/>
                <a:cs typeface="Courier New" panose="02070309020205020404" pitchFamily="49" charset="0"/>
              </a:rPr>
              <a:t>finally</a:t>
            </a:r>
            <a:r>
              <a:rPr lang="en-US" sz="2400" dirty="0"/>
              <a:t> block</a:t>
            </a:r>
            <a:r>
              <a:rPr lang="en-US" sz="2400" dirty="0" smtClean="0"/>
              <a:t>.</a:t>
            </a:r>
          </a:p>
          <a:p>
            <a:endParaRPr lang="en-US" sz="2400" dirty="0"/>
          </a:p>
          <a:p>
            <a:endParaRPr lang="en-US" sz="2400" dirty="0" smtClean="0"/>
          </a:p>
          <a:p>
            <a:endParaRPr lang="en-US" sz="2400" dirty="0"/>
          </a:p>
          <a:p>
            <a:endParaRPr lang="en-US" sz="2400" dirty="0" smtClean="0"/>
          </a:p>
          <a:p>
            <a:endParaRPr lang="en-US" sz="2400" dirty="0"/>
          </a:p>
          <a:p>
            <a:r>
              <a:rPr lang="en-US" sz="2400" dirty="0" smtClean="0"/>
              <a:t>The </a:t>
            </a:r>
            <a:r>
              <a:rPr lang="en-US" sz="2400" dirty="0">
                <a:latin typeface="Courier New" panose="02070309020205020404" pitchFamily="49" charset="0"/>
                <a:cs typeface="Courier New" panose="02070309020205020404" pitchFamily="49" charset="0"/>
              </a:rPr>
              <a:t>Statement</a:t>
            </a:r>
            <a:r>
              <a:rPr lang="en-US" sz="2400" dirty="0"/>
              <a:t> and the </a:t>
            </a:r>
            <a:r>
              <a:rPr lang="en-US" sz="2400" dirty="0">
                <a:latin typeface="Courier New" panose="02070309020205020404" pitchFamily="49" charset="0"/>
                <a:cs typeface="Courier New" panose="02070309020205020404" pitchFamily="49" charset="0"/>
              </a:rPr>
              <a:t>Connection</a:t>
            </a:r>
            <a:r>
              <a:rPr lang="en-US" sz="2400" dirty="0"/>
              <a:t> object have been closed using the </a:t>
            </a:r>
            <a:r>
              <a:rPr lang="en-US" sz="2400" dirty="0">
                <a:latin typeface="Courier New" panose="02070309020205020404" pitchFamily="49" charset="0"/>
                <a:cs typeface="Courier New" panose="02070309020205020404" pitchFamily="49" charset="0"/>
              </a:rPr>
              <a:t>close()</a:t>
            </a:r>
            <a:r>
              <a:rPr lang="en-US" sz="2400" dirty="0">
                <a:cs typeface="Courier New" panose="02070309020205020404" pitchFamily="49" charset="0"/>
              </a:rPr>
              <a:t> </a:t>
            </a:r>
            <a:r>
              <a:rPr lang="en-US" sz="2400" dirty="0"/>
              <a:t>method.  </a:t>
            </a:r>
            <a:endParaRPr lang="en-GB" sz="2400" dirty="0"/>
          </a:p>
        </p:txBody>
      </p:sp>
      <p:sp>
        <p:nvSpPr>
          <p:cNvPr id="3" name="Title 2"/>
          <p:cNvSpPr>
            <a:spLocks noGrp="1"/>
          </p:cNvSpPr>
          <p:nvPr>
            <p:ph type="title"/>
          </p:nvPr>
        </p:nvSpPr>
        <p:spPr>
          <a:xfrm>
            <a:off x="228600" y="152400"/>
            <a:ext cx="8087816" cy="411163"/>
          </a:xfrm>
        </p:spPr>
        <p:txBody>
          <a:bodyPr/>
          <a:lstStyle/>
          <a:p>
            <a:r>
              <a:rPr lang="en-US" dirty="0" smtClean="0"/>
              <a:t>Closing </a:t>
            </a:r>
            <a:r>
              <a:rPr lang="en-US" dirty="0"/>
              <a:t>the Database Connection </a:t>
            </a:r>
            <a:endParaRPr lang="en-GB" dirty="0"/>
          </a:p>
        </p:txBody>
      </p:sp>
      <p:sp>
        <p:nvSpPr>
          <p:cNvPr id="4" name="Footer Placeholder 3"/>
          <p:cNvSpPr>
            <a:spLocks noGrp="1"/>
          </p:cNvSpPr>
          <p:nvPr>
            <p:ph type="ftr" sz="quarter" idx="3"/>
          </p:nvPr>
        </p:nvSpPr>
        <p:spPr/>
        <p:txBody>
          <a:bodyPr/>
          <a:lstStyle/>
          <a:p>
            <a:pPr>
              <a:defRPr/>
            </a:pPr>
            <a:r>
              <a:rPr lang="en-US" smtClean="0"/>
              <a:t>© Aptech Ltd.                                                                                                       JDBC API/Session 9</a:t>
            </a:r>
            <a:endParaRPr lang="en-US" dirty="0"/>
          </a:p>
        </p:txBody>
      </p:sp>
      <p:sp>
        <p:nvSpPr>
          <p:cNvPr id="5" name="Slide Number Placeholder 4"/>
          <p:cNvSpPr>
            <a:spLocks noGrp="1"/>
          </p:cNvSpPr>
          <p:nvPr>
            <p:ph type="sldNum" sz="quarter" idx="4"/>
          </p:nvPr>
        </p:nvSpPr>
        <p:spPr/>
        <p:txBody>
          <a:bodyPr/>
          <a:lstStyle/>
          <a:p>
            <a:pPr>
              <a:defRPr/>
            </a:pPr>
            <a:fld id="{0B7F2F63-BF3E-4C0C-A868-2C657446BA07}" type="slidenum">
              <a:rPr lang="en-US" smtClean="0"/>
              <a:pPr>
                <a:defRPr/>
              </a:pPr>
              <a:t>45</a:t>
            </a:fld>
            <a:endParaRPr lang="en-US" dirty="0"/>
          </a:p>
        </p:txBody>
      </p:sp>
      <p:sp>
        <p:nvSpPr>
          <p:cNvPr id="6" name="TextBox 5"/>
          <p:cNvSpPr txBox="1"/>
          <p:nvPr/>
        </p:nvSpPr>
        <p:spPr>
          <a:xfrm>
            <a:off x="655588" y="3067064"/>
            <a:ext cx="7643866" cy="307007"/>
          </a:xfrm>
          <a:prstGeom prst="rect">
            <a:avLst/>
          </a:prstGeom>
          <a:solidFill>
            <a:schemeClr val="accent6">
              <a:lumMod val="60000"/>
              <a:lumOff val="40000"/>
            </a:schemeClr>
          </a:solidFill>
          <a:ln>
            <a:solidFill>
              <a:schemeClr val="accent6">
                <a:lumMod val="60000"/>
                <a:lumOff val="40000"/>
              </a:schemeClr>
            </a:solidFill>
          </a:ln>
        </p:spPr>
        <p:txBody>
          <a:bodyPr wrap="square" rtlCol="0">
            <a:spAutoFit/>
          </a:bodyPr>
          <a:lstStyle/>
          <a:p>
            <a:pPr indent="171450"/>
            <a:r>
              <a:rPr lang="en-US" sz="1800" dirty="0"/>
              <a:t>public void close() 	</a:t>
            </a:r>
          </a:p>
        </p:txBody>
      </p:sp>
      <p:sp>
        <p:nvSpPr>
          <p:cNvPr id="7" name="TextBox 6"/>
          <p:cNvSpPr txBox="1"/>
          <p:nvPr/>
        </p:nvSpPr>
        <p:spPr>
          <a:xfrm>
            <a:off x="683568" y="2545247"/>
            <a:ext cx="1785950" cy="400110"/>
          </a:xfrm>
          <a:prstGeom prst="rect">
            <a:avLst/>
          </a:prstGeom>
        </p:spPr>
        <p:style>
          <a:lnRef idx="1">
            <a:schemeClr val="accent4"/>
          </a:lnRef>
          <a:fillRef idx="3">
            <a:schemeClr val="accent4"/>
          </a:fillRef>
          <a:effectRef idx="2">
            <a:schemeClr val="accent4"/>
          </a:effectRef>
          <a:fontRef idx="minor">
            <a:schemeClr val="lt1"/>
          </a:fontRef>
        </p:style>
        <p:txBody>
          <a:bodyPr wrap="square" rtlCol="0">
            <a:spAutoFit/>
          </a:bodyPr>
          <a:lstStyle/>
          <a:p>
            <a:pPr algn="ctr">
              <a:lnSpc>
                <a:spcPct val="100000"/>
              </a:lnSpc>
            </a:pPr>
            <a:r>
              <a:rPr lang="en-GB" sz="2000" dirty="0" smtClean="0"/>
              <a:t>Syntax</a:t>
            </a:r>
            <a:endParaRPr lang="en-GB" sz="2000" dirty="0"/>
          </a:p>
        </p:txBody>
      </p:sp>
      <p:sp>
        <p:nvSpPr>
          <p:cNvPr id="8" name="TextBox 7"/>
          <p:cNvSpPr txBox="1"/>
          <p:nvPr/>
        </p:nvSpPr>
        <p:spPr>
          <a:xfrm>
            <a:off x="595623" y="4045529"/>
            <a:ext cx="7643866" cy="639406"/>
          </a:xfrm>
          <a:prstGeom prst="rect">
            <a:avLst/>
          </a:prstGeom>
          <a:solidFill>
            <a:schemeClr val="accent6">
              <a:lumMod val="60000"/>
              <a:lumOff val="40000"/>
            </a:schemeClr>
          </a:solidFill>
          <a:ln>
            <a:solidFill>
              <a:schemeClr val="accent6">
                <a:lumMod val="60000"/>
                <a:lumOff val="40000"/>
              </a:schemeClr>
            </a:solidFill>
          </a:ln>
        </p:spPr>
        <p:txBody>
          <a:bodyPr wrap="square" rtlCol="0">
            <a:spAutoFit/>
          </a:bodyPr>
          <a:lstStyle/>
          <a:p>
            <a:r>
              <a:rPr lang="en-US" sz="1800" dirty="0"/>
              <a:t>st1.close(); </a:t>
            </a:r>
          </a:p>
          <a:p>
            <a:r>
              <a:rPr lang="en-US" sz="1800" dirty="0"/>
              <a:t>cn1.close(); 		</a:t>
            </a:r>
          </a:p>
        </p:txBody>
      </p:sp>
      <p:sp>
        <p:nvSpPr>
          <p:cNvPr id="9" name="TextBox 8"/>
          <p:cNvSpPr txBox="1"/>
          <p:nvPr/>
        </p:nvSpPr>
        <p:spPr>
          <a:xfrm>
            <a:off x="683568" y="3489824"/>
            <a:ext cx="1785950" cy="400110"/>
          </a:xfrm>
          <a:prstGeom prst="rect">
            <a:avLst/>
          </a:prstGeom>
        </p:spPr>
        <p:style>
          <a:lnRef idx="1">
            <a:schemeClr val="accent4"/>
          </a:lnRef>
          <a:fillRef idx="3">
            <a:schemeClr val="accent4"/>
          </a:fillRef>
          <a:effectRef idx="2">
            <a:schemeClr val="accent4"/>
          </a:effectRef>
          <a:fontRef idx="minor">
            <a:schemeClr val="lt1"/>
          </a:fontRef>
        </p:style>
        <p:txBody>
          <a:bodyPr wrap="square" rtlCol="0">
            <a:spAutoFit/>
          </a:bodyPr>
          <a:lstStyle/>
          <a:p>
            <a:pPr algn="ctr">
              <a:lnSpc>
                <a:spcPct val="100000"/>
              </a:lnSpc>
            </a:pPr>
            <a:r>
              <a:rPr lang="en-GB" sz="2000" dirty="0" smtClean="0"/>
              <a:t>Code Snippet</a:t>
            </a:r>
            <a:endParaRPr lang="en-GB" sz="2000" dirty="0"/>
          </a:p>
        </p:txBody>
      </p:sp>
    </p:spTree>
    <p:extLst>
      <p:ext uri="{BB962C8B-B14F-4D97-AF65-F5344CB8AC3E}">
        <p14:creationId xmlns:p14="http://schemas.microsoft.com/office/powerpoint/2010/main" val="2414980789"/>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sz="2400" dirty="0"/>
              <a:t>The dictionary meaning of metadata is data about data. </a:t>
            </a:r>
            <a:endParaRPr lang="en-US" sz="2400" dirty="0" smtClean="0"/>
          </a:p>
          <a:p>
            <a:r>
              <a:rPr lang="en-US" sz="2400" dirty="0" smtClean="0"/>
              <a:t>In </a:t>
            </a:r>
            <a:r>
              <a:rPr lang="en-US" sz="2400" dirty="0"/>
              <a:t>the context of </a:t>
            </a:r>
            <a:r>
              <a:rPr lang="en-US" sz="2400" dirty="0" smtClean="0"/>
              <a:t>databases, </a:t>
            </a:r>
            <a:r>
              <a:rPr lang="en-US" sz="2400" dirty="0"/>
              <a:t>it can also be defined as information that defines the structure and properties of the data stored in a database. </a:t>
            </a:r>
            <a:endParaRPr lang="en-US" sz="2400" dirty="0" smtClean="0"/>
          </a:p>
          <a:p>
            <a:r>
              <a:rPr lang="en-US" sz="2400" dirty="0" smtClean="0"/>
              <a:t>JDBC </a:t>
            </a:r>
            <a:r>
              <a:rPr lang="en-US" sz="2400" dirty="0"/>
              <a:t>support the access of metadata by providing several methods. </a:t>
            </a:r>
            <a:endParaRPr lang="en-US" sz="2400" dirty="0" smtClean="0"/>
          </a:p>
          <a:p>
            <a:r>
              <a:rPr lang="en-US" sz="2400" dirty="0" smtClean="0"/>
              <a:t>For </a:t>
            </a:r>
            <a:r>
              <a:rPr lang="en-US" sz="2400" dirty="0"/>
              <a:t>example, a table in a database has its defined name, column names, </a:t>
            </a:r>
            <a:r>
              <a:rPr lang="en-US" sz="2400" dirty="0" err="1"/>
              <a:t>datatypes</a:t>
            </a:r>
            <a:r>
              <a:rPr lang="en-US" sz="2400" dirty="0"/>
              <a:t> for its columns and the owner for the table, this description is known as the metadata. </a:t>
            </a:r>
            <a:r>
              <a:rPr lang="en-US" sz="2400" dirty="0" smtClean="0"/>
              <a:t> </a:t>
            </a:r>
            <a:endParaRPr lang="en-GB" sz="2400" dirty="0"/>
          </a:p>
        </p:txBody>
      </p:sp>
      <p:sp>
        <p:nvSpPr>
          <p:cNvPr id="3" name="Title 2"/>
          <p:cNvSpPr>
            <a:spLocks noGrp="1"/>
          </p:cNvSpPr>
          <p:nvPr>
            <p:ph type="title"/>
          </p:nvPr>
        </p:nvSpPr>
        <p:spPr>
          <a:xfrm>
            <a:off x="228600" y="152400"/>
            <a:ext cx="8087816" cy="411163"/>
          </a:xfrm>
        </p:spPr>
        <p:txBody>
          <a:bodyPr/>
          <a:lstStyle/>
          <a:p>
            <a:r>
              <a:rPr lang="en-US" dirty="0" smtClean="0"/>
              <a:t>Database </a:t>
            </a:r>
            <a:r>
              <a:rPr lang="en-US" dirty="0"/>
              <a:t>Meta Information </a:t>
            </a:r>
            <a:endParaRPr lang="en-GB" dirty="0"/>
          </a:p>
        </p:txBody>
      </p:sp>
      <p:sp>
        <p:nvSpPr>
          <p:cNvPr id="4" name="Footer Placeholder 3"/>
          <p:cNvSpPr>
            <a:spLocks noGrp="1"/>
          </p:cNvSpPr>
          <p:nvPr>
            <p:ph type="ftr" sz="quarter" idx="3"/>
          </p:nvPr>
        </p:nvSpPr>
        <p:spPr/>
        <p:txBody>
          <a:bodyPr/>
          <a:lstStyle/>
          <a:p>
            <a:pPr>
              <a:defRPr/>
            </a:pPr>
            <a:r>
              <a:rPr lang="en-US" smtClean="0"/>
              <a:t>© Aptech Ltd.                                                                                                       JDBC API/Session 9</a:t>
            </a:r>
            <a:endParaRPr lang="en-US" dirty="0"/>
          </a:p>
        </p:txBody>
      </p:sp>
      <p:sp>
        <p:nvSpPr>
          <p:cNvPr id="5" name="Slide Number Placeholder 4"/>
          <p:cNvSpPr>
            <a:spLocks noGrp="1"/>
          </p:cNvSpPr>
          <p:nvPr>
            <p:ph type="sldNum" sz="quarter" idx="4"/>
          </p:nvPr>
        </p:nvSpPr>
        <p:spPr/>
        <p:txBody>
          <a:bodyPr/>
          <a:lstStyle/>
          <a:p>
            <a:pPr>
              <a:defRPr/>
            </a:pPr>
            <a:fld id="{0B7F2F63-BF3E-4C0C-A868-2C657446BA07}" type="slidenum">
              <a:rPr lang="en-US" smtClean="0"/>
              <a:pPr>
                <a:defRPr/>
              </a:pPr>
              <a:t>46</a:t>
            </a:fld>
            <a:endParaRPr lang="en-US" dirty="0"/>
          </a:p>
        </p:txBody>
      </p:sp>
    </p:spTree>
    <p:extLst>
      <p:ext uri="{BB962C8B-B14F-4D97-AF65-F5344CB8AC3E}">
        <p14:creationId xmlns:p14="http://schemas.microsoft.com/office/powerpoint/2010/main" val="222903126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sz="2400" dirty="0"/>
              <a:t>The information that describes about the database itself is known as the database </a:t>
            </a:r>
            <a:r>
              <a:rPr lang="en-US" sz="2400" dirty="0" smtClean="0"/>
              <a:t>metadata</a:t>
            </a:r>
            <a:r>
              <a:rPr lang="en-US" sz="2400" dirty="0"/>
              <a:t>. </a:t>
            </a:r>
            <a:endParaRPr lang="en-US" sz="2400" dirty="0" smtClean="0"/>
          </a:p>
          <a:p>
            <a:r>
              <a:rPr lang="en-US" sz="2400" dirty="0" smtClean="0"/>
              <a:t>This metadata </a:t>
            </a:r>
            <a:r>
              <a:rPr lang="en-US" sz="2400" dirty="0"/>
              <a:t>information is stored by the objects of </a:t>
            </a:r>
            <a:r>
              <a:rPr lang="en-US" sz="2400" dirty="0" err="1">
                <a:latin typeface="Courier New" panose="02070309020205020404" pitchFamily="49" charset="0"/>
                <a:cs typeface="Courier New" panose="02070309020205020404" pitchFamily="49" charset="0"/>
              </a:rPr>
              <a:t>DatabaseMetaData</a:t>
            </a:r>
            <a:r>
              <a:rPr lang="en-US" sz="2400" dirty="0"/>
              <a:t> interface in the java.sql package. </a:t>
            </a:r>
          </a:p>
          <a:p>
            <a:r>
              <a:rPr lang="en-US" sz="2400" dirty="0"/>
              <a:t>To create a </a:t>
            </a:r>
            <a:r>
              <a:rPr lang="en-US" sz="2400" dirty="0" err="1">
                <a:latin typeface="Courier New" panose="02070309020205020404" pitchFamily="49" charset="0"/>
                <a:cs typeface="Courier New" panose="02070309020205020404" pitchFamily="49" charset="0"/>
              </a:rPr>
              <a:t>DatabaseMetaData</a:t>
            </a:r>
            <a:r>
              <a:rPr lang="en-US" sz="2400" dirty="0"/>
              <a:t> object, a new instance of the </a:t>
            </a:r>
            <a:r>
              <a:rPr lang="en-US" sz="2400" dirty="0" err="1">
                <a:latin typeface="Courier New" panose="02070309020205020404" pitchFamily="49" charset="0"/>
                <a:cs typeface="Courier New" panose="02070309020205020404" pitchFamily="49" charset="0"/>
              </a:rPr>
              <a:t>DatabaseMetaData</a:t>
            </a:r>
            <a:r>
              <a:rPr lang="en-US" sz="2400" dirty="0"/>
              <a:t> interface is created. </a:t>
            </a:r>
            <a:endParaRPr lang="en-US" sz="2400" dirty="0" smtClean="0"/>
          </a:p>
          <a:p>
            <a:r>
              <a:rPr lang="en-US" sz="2400" dirty="0" smtClean="0"/>
              <a:t>This </a:t>
            </a:r>
            <a:r>
              <a:rPr lang="en-US" sz="2400" dirty="0"/>
              <a:t>newly created object is assigned with the results fetched by the </a:t>
            </a:r>
            <a:r>
              <a:rPr lang="en-US" sz="2400" dirty="0" err="1">
                <a:latin typeface="Courier New" panose="02070309020205020404" pitchFamily="49" charset="0"/>
                <a:cs typeface="Courier New" panose="02070309020205020404" pitchFamily="49" charset="0"/>
              </a:rPr>
              <a:t>getMetaData</a:t>
            </a:r>
            <a:r>
              <a:rPr lang="en-US" sz="2400" dirty="0">
                <a:latin typeface="Courier New" panose="02070309020205020404" pitchFamily="49" charset="0"/>
                <a:cs typeface="Courier New" panose="02070309020205020404" pitchFamily="49" charset="0"/>
              </a:rPr>
              <a:t>() </a:t>
            </a:r>
            <a:r>
              <a:rPr lang="en-US" sz="2400" dirty="0"/>
              <a:t>method, called by the </a:t>
            </a:r>
            <a:r>
              <a:rPr lang="en-US" sz="2400" dirty="0">
                <a:latin typeface="Courier New" panose="02070309020205020404" pitchFamily="49" charset="0"/>
                <a:cs typeface="Courier New" panose="02070309020205020404" pitchFamily="49" charset="0"/>
              </a:rPr>
              <a:t>Connection</a:t>
            </a:r>
            <a:r>
              <a:rPr lang="en-US" sz="2400" dirty="0"/>
              <a:t> object</a:t>
            </a:r>
            <a:r>
              <a:rPr lang="en-US" sz="2400" dirty="0" smtClean="0"/>
              <a:t>.</a:t>
            </a:r>
          </a:p>
          <a:p>
            <a:endParaRPr lang="en-US" sz="2400" dirty="0"/>
          </a:p>
          <a:p>
            <a:endParaRPr lang="en-US" sz="2400" dirty="0" smtClean="0"/>
          </a:p>
          <a:p>
            <a:pPr marL="0" indent="0">
              <a:buNone/>
            </a:pPr>
            <a:r>
              <a:rPr lang="en-US" sz="2400" dirty="0"/>
              <a:t>When a Java application gets a valid connection, this code creates a metadata object. </a:t>
            </a:r>
            <a:r>
              <a:rPr lang="en-US" sz="2400" dirty="0" smtClean="0"/>
              <a:t> </a:t>
            </a:r>
            <a:endParaRPr lang="en-GB" sz="2400" dirty="0"/>
          </a:p>
        </p:txBody>
      </p:sp>
      <p:sp>
        <p:nvSpPr>
          <p:cNvPr id="3" name="Title 2"/>
          <p:cNvSpPr>
            <a:spLocks noGrp="1"/>
          </p:cNvSpPr>
          <p:nvPr>
            <p:ph type="title"/>
          </p:nvPr>
        </p:nvSpPr>
        <p:spPr>
          <a:xfrm>
            <a:off x="228600" y="152400"/>
            <a:ext cx="8087816" cy="411163"/>
          </a:xfrm>
        </p:spPr>
        <p:txBody>
          <a:bodyPr/>
          <a:lstStyle/>
          <a:p>
            <a:r>
              <a:rPr lang="en-US" dirty="0" err="1" smtClean="0"/>
              <a:t>DatabaseMetaData</a:t>
            </a:r>
            <a:r>
              <a:rPr lang="en-US" dirty="0" smtClean="0"/>
              <a:t> </a:t>
            </a:r>
            <a:r>
              <a:rPr lang="en-US" dirty="0"/>
              <a:t>Interface </a:t>
            </a:r>
            <a:endParaRPr lang="en-GB" dirty="0"/>
          </a:p>
        </p:txBody>
      </p:sp>
      <p:sp>
        <p:nvSpPr>
          <p:cNvPr id="4" name="Footer Placeholder 3"/>
          <p:cNvSpPr>
            <a:spLocks noGrp="1"/>
          </p:cNvSpPr>
          <p:nvPr>
            <p:ph type="ftr" sz="quarter" idx="3"/>
          </p:nvPr>
        </p:nvSpPr>
        <p:spPr/>
        <p:txBody>
          <a:bodyPr/>
          <a:lstStyle/>
          <a:p>
            <a:pPr>
              <a:defRPr/>
            </a:pPr>
            <a:r>
              <a:rPr lang="en-US" smtClean="0"/>
              <a:t>© Aptech Ltd.                                                                                                       JDBC API/Session 9</a:t>
            </a:r>
            <a:endParaRPr lang="en-US" dirty="0"/>
          </a:p>
        </p:txBody>
      </p:sp>
      <p:sp>
        <p:nvSpPr>
          <p:cNvPr id="5" name="Slide Number Placeholder 4"/>
          <p:cNvSpPr>
            <a:spLocks noGrp="1"/>
          </p:cNvSpPr>
          <p:nvPr>
            <p:ph type="sldNum" sz="quarter" idx="4"/>
          </p:nvPr>
        </p:nvSpPr>
        <p:spPr/>
        <p:txBody>
          <a:bodyPr/>
          <a:lstStyle/>
          <a:p>
            <a:pPr>
              <a:defRPr/>
            </a:pPr>
            <a:fld id="{0B7F2F63-BF3E-4C0C-A868-2C657446BA07}" type="slidenum">
              <a:rPr lang="en-US" smtClean="0"/>
              <a:pPr>
                <a:defRPr/>
              </a:pPr>
              <a:t>47</a:t>
            </a:fld>
            <a:endParaRPr lang="en-US" dirty="0"/>
          </a:p>
        </p:txBody>
      </p:sp>
      <p:sp>
        <p:nvSpPr>
          <p:cNvPr id="6" name="TextBox 5"/>
          <p:cNvSpPr txBox="1"/>
          <p:nvPr/>
        </p:nvSpPr>
        <p:spPr>
          <a:xfrm>
            <a:off x="438518" y="5116677"/>
            <a:ext cx="7643866" cy="307007"/>
          </a:xfrm>
          <a:prstGeom prst="rect">
            <a:avLst/>
          </a:prstGeom>
          <a:solidFill>
            <a:schemeClr val="accent6">
              <a:lumMod val="60000"/>
              <a:lumOff val="40000"/>
            </a:schemeClr>
          </a:solidFill>
          <a:ln>
            <a:solidFill>
              <a:schemeClr val="accent6">
                <a:lumMod val="60000"/>
                <a:lumOff val="40000"/>
              </a:schemeClr>
            </a:solidFill>
          </a:ln>
        </p:spPr>
        <p:txBody>
          <a:bodyPr wrap="square" rtlCol="0">
            <a:spAutoFit/>
          </a:bodyPr>
          <a:lstStyle/>
          <a:p>
            <a:r>
              <a:rPr lang="en-US" sz="1800" dirty="0" err="1"/>
              <a:t>DatabaseMetaData</a:t>
            </a:r>
            <a:r>
              <a:rPr lang="en-US" sz="1800" dirty="0"/>
              <a:t> </a:t>
            </a:r>
            <a:r>
              <a:rPr lang="en-US" sz="1800" dirty="0" err="1"/>
              <a:t>dmd</a:t>
            </a:r>
            <a:r>
              <a:rPr lang="en-US" sz="1800" dirty="0"/>
              <a:t> = </a:t>
            </a:r>
            <a:r>
              <a:rPr lang="en-US" sz="1800" dirty="0" err="1"/>
              <a:t>cn.getMetaData</a:t>
            </a:r>
            <a:r>
              <a:rPr lang="en-US" sz="1800" dirty="0"/>
              <a:t>(); 		</a:t>
            </a:r>
          </a:p>
        </p:txBody>
      </p:sp>
      <p:sp>
        <p:nvSpPr>
          <p:cNvPr id="7" name="TextBox 6"/>
          <p:cNvSpPr txBox="1"/>
          <p:nvPr/>
        </p:nvSpPr>
        <p:spPr>
          <a:xfrm>
            <a:off x="465283" y="4519234"/>
            <a:ext cx="1785950" cy="400110"/>
          </a:xfrm>
          <a:prstGeom prst="rect">
            <a:avLst/>
          </a:prstGeom>
        </p:spPr>
        <p:style>
          <a:lnRef idx="1">
            <a:schemeClr val="accent4"/>
          </a:lnRef>
          <a:fillRef idx="3">
            <a:schemeClr val="accent4"/>
          </a:fillRef>
          <a:effectRef idx="2">
            <a:schemeClr val="accent4"/>
          </a:effectRef>
          <a:fontRef idx="minor">
            <a:schemeClr val="lt1"/>
          </a:fontRef>
        </p:style>
        <p:txBody>
          <a:bodyPr wrap="square" rtlCol="0">
            <a:spAutoFit/>
          </a:bodyPr>
          <a:lstStyle/>
          <a:p>
            <a:pPr algn="ctr">
              <a:lnSpc>
                <a:spcPct val="100000"/>
              </a:lnSpc>
            </a:pPr>
            <a:r>
              <a:rPr lang="en-GB" sz="2000" dirty="0" smtClean="0"/>
              <a:t>Code Snippet</a:t>
            </a:r>
            <a:endParaRPr lang="en-GB" sz="2000" dirty="0"/>
          </a:p>
        </p:txBody>
      </p:sp>
    </p:spTree>
    <p:extLst>
      <p:ext uri="{BB962C8B-B14F-4D97-AF65-F5344CB8AC3E}">
        <p14:creationId xmlns:p14="http://schemas.microsoft.com/office/powerpoint/2010/main" val="3850965254"/>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28600" y="152400"/>
            <a:ext cx="8087816" cy="411163"/>
          </a:xfrm>
        </p:spPr>
        <p:txBody>
          <a:bodyPr/>
          <a:lstStyle/>
          <a:p>
            <a:r>
              <a:rPr lang="en-US" dirty="0" err="1" smtClean="0"/>
              <a:t>DatabaseMetaData</a:t>
            </a:r>
            <a:r>
              <a:rPr lang="en-US" dirty="0" smtClean="0"/>
              <a:t> Methods [1-3] </a:t>
            </a:r>
            <a:endParaRPr lang="en-GB" dirty="0"/>
          </a:p>
        </p:txBody>
      </p:sp>
      <p:sp>
        <p:nvSpPr>
          <p:cNvPr id="4" name="Footer Placeholder 3"/>
          <p:cNvSpPr>
            <a:spLocks noGrp="1"/>
          </p:cNvSpPr>
          <p:nvPr>
            <p:ph type="ftr" sz="quarter" idx="3"/>
          </p:nvPr>
        </p:nvSpPr>
        <p:spPr/>
        <p:txBody>
          <a:bodyPr/>
          <a:lstStyle/>
          <a:p>
            <a:pPr>
              <a:defRPr/>
            </a:pPr>
            <a:r>
              <a:rPr lang="en-US" smtClean="0"/>
              <a:t>© Aptech Ltd.                                                                                                       JDBC API/Session 9</a:t>
            </a:r>
            <a:endParaRPr lang="en-US" dirty="0"/>
          </a:p>
        </p:txBody>
      </p:sp>
      <p:sp>
        <p:nvSpPr>
          <p:cNvPr id="5" name="Slide Number Placeholder 4"/>
          <p:cNvSpPr>
            <a:spLocks noGrp="1"/>
          </p:cNvSpPr>
          <p:nvPr>
            <p:ph type="sldNum" sz="quarter" idx="4"/>
          </p:nvPr>
        </p:nvSpPr>
        <p:spPr/>
        <p:txBody>
          <a:bodyPr/>
          <a:lstStyle/>
          <a:p>
            <a:pPr>
              <a:defRPr/>
            </a:pPr>
            <a:fld id="{0B7F2F63-BF3E-4C0C-A868-2C657446BA07}" type="slidenum">
              <a:rPr lang="en-US" smtClean="0"/>
              <a:pPr>
                <a:defRPr/>
              </a:pPr>
              <a:t>48</a:t>
            </a:fld>
            <a:endParaRPr lang="en-US" dirty="0"/>
          </a:p>
        </p:txBody>
      </p:sp>
      <p:graphicFrame>
        <p:nvGraphicFramePr>
          <p:cNvPr id="8" name="Table 7"/>
          <p:cNvGraphicFramePr>
            <a:graphicFrameLocks noGrp="1"/>
          </p:cNvGraphicFramePr>
          <p:nvPr>
            <p:extLst>
              <p:ext uri="{D42A27DB-BD31-4B8C-83A1-F6EECF244321}">
                <p14:modId xmlns:p14="http://schemas.microsoft.com/office/powerpoint/2010/main" val="4219167672"/>
              </p:ext>
            </p:extLst>
          </p:nvPr>
        </p:nvGraphicFramePr>
        <p:xfrm>
          <a:off x="395536" y="908720"/>
          <a:ext cx="8088563" cy="4897120"/>
        </p:xfrm>
        <a:graphic>
          <a:graphicData uri="http://schemas.openxmlformats.org/drawingml/2006/table">
            <a:tbl>
              <a:tblPr firstRow="1" bandRow="1">
                <a:tableStyleId>{5C22544A-7EE6-4342-B048-85BDC9FD1C3A}</a:tableStyleId>
              </a:tblPr>
              <a:tblGrid>
                <a:gridCol w="1967881"/>
                <a:gridCol w="3288703"/>
                <a:gridCol w="2831979"/>
              </a:tblGrid>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1" i="0" u="none" strike="noStrike" kern="1200" baseline="0" dirty="0" smtClean="0">
                          <a:solidFill>
                            <a:schemeClr val="lt1"/>
                          </a:solidFill>
                          <a:latin typeface="+mn-lt"/>
                          <a:ea typeface="+mn-ea"/>
                          <a:cs typeface="+mn-cs"/>
                        </a:rPr>
                        <a:t>Category </a:t>
                      </a:r>
                      <a:endParaRPr lang="en-US" sz="1800" b="0" i="0" u="none" strike="noStrike" kern="1200" baseline="0" dirty="0" smtClean="0">
                        <a:solidFill>
                          <a:schemeClr val="lt1"/>
                        </a:solidFill>
                        <a:latin typeface="+mn-lt"/>
                        <a:ea typeface="+mn-ea"/>
                        <a:cs typeface="+mn-cs"/>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1" i="0" u="none" strike="noStrike" kern="1200" baseline="0" dirty="0" smtClean="0">
                          <a:solidFill>
                            <a:schemeClr val="lt1"/>
                          </a:solidFill>
                          <a:latin typeface="+mn-lt"/>
                          <a:ea typeface="+mn-ea"/>
                          <a:cs typeface="+mn-cs"/>
                        </a:rPr>
                        <a:t>Method Name </a:t>
                      </a:r>
                      <a:endParaRPr lang="en-US" sz="1800" b="0" i="0" u="none" strike="noStrike" kern="1200" baseline="0" dirty="0" smtClean="0">
                        <a:solidFill>
                          <a:schemeClr val="lt1"/>
                        </a:solidFill>
                        <a:latin typeface="+mn-lt"/>
                        <a:ea typeface="+mn-ea"/>
                        <a:cs typeface="+mn-cs"/>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1" i="0" u="none" strike="noStrike" kern="1200" baseline="0" dirty="0" smtClean="0">
                          <a:solidFill>
                            <a:schemeClr val="lt1"/>
                          </a:solidFill>
                          <a:latin typeface="+mn-lt"/>
                          <a:ea typeface="+mn-ea"/>
                          <a:cs typeface="+mn-cs"/>
                        </a:rPr>
                        <a:t>Description </a:t>
                      </a:r>
                      <a:endParaRPr lang="en-US" sz="1800" b="0" i="0" u="none" strike="noStrike" kern="1200" baseline="0" dirty="0" smtClean="0">
                        <a:solidFill>
                          <a:schemeClr val="lt1"/>
                        </a:solidFill>
                        <a:latin typeface="+mn-lt"/>
                        <a:ea typeface="+mn-ea"/>
                        <a:cs typeface="+mn-cs"/>
                      </a:endParaRP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500" b="0" i="0" u="none" strike="noStrike" kern="1200" baseline="0" dirty="0" smtClean="0">
                          <a:solidFill>
                            <a:schemeClr val="dk1"/>
                          </a:solidFill>
                          <a:latin typeface="+mn-lt"/>
                          <a:ea typeface="+mn-ea"/>
                          <a:cs typeface="+mn-cs"/>
                        </a:rPr>
                        <a:t>Escape Characters 	</a:t>
                      </a:r>
                    </a:p>
                    <a:p>
                      <a:endParaRPr lang="en-US" sz="15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500" b="0" i="0" u="none" strike="noStrike" kern="1200" baseline="0" dirty="0" err="1" smtClean="0">
                          <a:solidFill>
                            <a:schemeClr val="dk1"/>
                          </a:solidFill>
                          <a:latin typeface="Courier New" panose="02070309020205020404" pitchFamily="49" charset="0"/>
                          <a:ea typeface="+mn-ea"/>
                          <a:cs typeface="Courier New" panose="02070309020205020404" pitchFamily="49" charset="0"/>
                        </a:rPr>
                        <a:t>getSearchStringEscape</a:t>
                      </a:r>
                      <a:r>
                        <a:rPr lang="en-US" sz="1500" b="0" i="0" u="none" strike="noStrike" kern="1200" baseline="0" dirty="0" smtClean="0">
                          <a:solidFill>
                            <a:schemeClr val="dk1"/>
                          </a:solidFill>
                          <a:latin typeface="Courier New" panose="02070309020205020404" pitchFamily="49" charset="0"/>
                          <a:ea typeface="+mn-ea"/>
                          <a:cs typeface="Courier New" panose="02070309020205020404" pitchFamily="49" charset="0"/>
                        </a:rPr>
                        <a:t>() 	</a:t>
                      </a:r>
                    </a:p>
                    <a:p>
                      <a:endParaRPr lang="en-US" sz="1500" dirty="0">
                        <a:latin typeface="Courier New" panose="02070309020205020404" pitchFamily="49" charset="0"/>
                        <a:cs typeface="Courier New" panose="02070309020205020404" pitchFamily="49"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500" b="0" i="0" u="none" strike="noStrike" kern="1200" baseline="0" dirty="0" smtClean="0">
                          <a:solidFill>
                            <a:schemeClr val="dk1"/>
                          </a:solidFill>
                          <a:latin typeface="+mn-lt"/>
                          <a:ea typeface="+mn-ea"/>
                          <a:cs typeface="+mn-cs"/>
                        </a:rPr>
                        <a:t>Retrieves and returns the string to escape wildcard characters.	</a:t>
                      </a:r>
                    </a:p>
                    <a:p>
                      <a:endParaRPr lang="en-US" sz="1500"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500" b="0" i="0" u="none" strike="noStrike" kern="1200" baseline="0" dirty="0" smtClean="0">
                          <a:solidFill>
                            <a:schemeClr val="dk1"/>
                          </a:solidFill>
                          <a:latin typeface="+mn-lt"/>
                          <a:ea typeface="+mn-ea"/>
                          <a:cs typeface="+mn-cs"/>
                        </a:rPr>
                        <a:t>Database Information 	</a:t>
                      </a:r>
                    </a:p>
                    <a:p>
                      <a:endParaRPr lang="en-US" sz="1500" dirty="0"/>
                    </a:p>
                  </a:txBody>
                  <a:tcPr/>
                </a:tc>
                <a:tc>
                  <a:txBody>
                    <a:bodyPr/>
                    <a:lstStyle/>
                    <a:p>
                      <a:r>
                        <a:rPr lang="en-US" sz="1500" b="0" i="0" u="none" strike="noStrike" kern="1200" baseline="0" dirty="0" err="1" smtClean="0">
                          <a:solidFill>
                            <a:schemeClr val="dk1"/>
                          </a:solidFill>
                          <a:latin typeface="Courier New" panose="02070309020205020404" pitchFamily="49" charset="0"/>
                          <a:ea typeface="+mn-ea"/>
                          <a:cs typeface="Courier New" panose="02070309020205020404" pitchFamily="49" charset="0"/>
                        </a:rPr>
                        <a:t>getDatabaseProductName</a:t>
                      </a:r>
                      <a:r>
                        <a:rPr lang="en-US" sz="1500" b="0" i="0" u="none" strike="noStrike" kern="1200" baseline="0" dirty="0" smtClean="0">
                          <a:solidFill>
                            <a:schemeClr val="dk1"/>
                          </a:solidFill>
                          <a:latin typeface="Courier New" panose="02070309020205020404" pitchFamily="49" charset="0"/>
                          <a:ea typeface="+mn-ea"/>
                          <a:cs typeface="Courier New" panose="02070309020205020404" pitchFamily="49" charset="0"/>
                        </a:rPr>
                        <a:t>() </a:t>
                      </a:r>
                    </a:p>
                    <a:p>
                      <a:r>
                        <a:rPr lang="en-US" sz="1500" b="0" i="0" u="none" strike="noStrike" kern="1200" baseline="0" dirty="0" err="1" smtClean="0">
                          <a:solidFill>
                            <a:schemeClr val="dk1"/>
                          </a:solidFill>
                          <a:latin typeface="Courier New" panose="02070309020205020404" pitchFamily="49" charset="0"/>
                          <a:ea typeface="+mn-ea"/>
                          <a:cs typeface="Courier New" panose="02070309020205020404" pitchFamily="49" charset="0"/>
                        </a:rPr>
                        <a:t>getDatabaseProductVersion</a:t>
                      </a:r>
                      <a:r>
                        <a:rPr lang="en-US" sz="1500" b="0" i="0" u="none" strike="noStrike" kern="1200" baseline="0" dirty="0" smtClean="0">
                          <a:solidFill>
                            <a:schemeClr val="dk1"/>
                          </a:solidFill>
                          <a:latin typeface="Courier New" panose="02070309020205020404" pitchFamily="49" charset="0"/>
                          <a:ea typeface="+mn-ea"/>
                          <a:cs typeface="Courier New" panose="02070309020205020404" pitchFamily="49" charset="0"/>
                        </a:rPr>
                        <a:t>() </a:t>
                      </a:r>
                    </a:p>
                    <a:p>
                      <a:r>
                        <a:rPr lang="en-US" sz="1500" b="0" i="0" u="none" strike="noStrike" kern="1200" baseline="0" dirty="0" err="1" smtClean="0">
                          <a:solidFill>
                            <a:schemeClr val="dk1"/>
                          </a:solidFill>
                          <a:latin typeface="Courier New" panose="02070309020205020404" pitchFamily="49" charset="0"/>
                          <a:ea typeface="+mn-ea"/>
                          <a:cs typeface="Courier New" panose="02070309020205020404" pitchFamily="49" charset="0"/>
                        </a:rPr>
                        <a:t>isReadOnly</a:t>
                      </a:r>
                      <a:r>
                        <a:rPr lang="en-US" sz="1500" b="0" i="0" u="none" strike="noStrike" kern="1200" baseline="0" dirty="0" smtClean="0">
                          <a:solidFill>
                            <a:schemeClr val="dk1"/>
                          </a:solidFill>
                          <a:latin typeface="Courier New" panose="02070309020205020404" pitchFamily="49" charset="0"/>
                          <a:ea typeface="+mn-ea"/>
                          <a:cs typeface="Courier New" panose="02070309020205020404" pitchFamily="49" charset="0"/>
                        </a:rPr>
                        <a:t>() 	</a:t>
                      </a:r>
                    </a:p>
                    <a:p>
                      <a:endParaRPr lang="en-US" sz="1500" dirty="0">
                        <a:latin typeface="Courier New" panose="02070309020205020404" pitchFamily="49" charset="0"/>
                        <a:cs typeface="Courier New" panose="02070309020205020404" pitchFamily="49" charset="0"/>
                      </a:endParaRPr>
                    </a:p>
                  </a:txBody>
                  <a:tcPr/>
                </a:tc>
                <a:tc>
                  <a:txBody>
                    <a:bodyPr/>
                    <a:lstStyle/>
                    <a:p>
                      <a:r>
                        <a:rPr lang="en-US" sz="1500" b="0" i="0" u="none" strike="noStrike" kern="1200" baseline="0" dirty="0" smtClean="0">
                          <a:solidFill>
                            <a:schemeClr val="dk1"/>
                          </a:solidFill>
                          <a:latin typeface="+mn-lt"/>
                          <a:ea typeface="+mn-ea"/>
                          <a:cs typeface="+mn-cs"/>
                        </a:rPr>
                        <a:t>Retrieves the name of the connected database product and returns the same as a string. </a:t>
                      </a:r>
                    </a:p>
                    <a:p>
                      <a:endParaRPr lang="en-US" sz="1500" b="0" i="0" u="none" strike="noStrike" kern="1200" baseline="0" dirty="0" smtClean="0">
                        <a:solidFill>
                          <a:schemeClr val="dk1"/>
                        </a:solidFill>
                        <a:latin typeface="+mn-lt"/>
                        <a:ea typeface="+mn-ea"/>
                        <a:cs typeface="+mn-cs"/>
                      </a:endParaRPr>
                    </a:p>
                    <a:p>
                      <a:r>
                        <a:rPr lang="en-US" sz="1500" b="0" i="0" u="none" strike="noStrike" kern="1200" baseline="0" dirty="0" smtClean="0">
                          <a:solidFill>
                            <a:schemeClr val="dk1"/>
                          </a:solidFill>
                          <a:latin typeface="+mn-lt"/>
                          <a:ea typeface="+mn-ea"/>
                          <a:cs typeface="+mn-cs"/>
                        </a:rPr>
                        <a:t>Retrieves the version number of the connected database product and returns the same in a string format. </a:t>
                      </a:r>
                    </a:p>
                    <a:p>
                      <a:endParaRPr lang="en-US" sz="1500" b="0" i="0" u="none" strike="noStrike" kern="1200" baseline="0" dirty="0" smtClean="0">
                        <a:solidFill>
                          <a:schemeClr val="dk1"/>
                        </a:solidFill>
                        <a:latin typeface="+mn-lt"/>
                        <a:ea typeface="+mn-ea"/>
                        <a:cs typeface="+mn-cs"/>
                      </a:endParaRPr>
                    </a:p>
                    <a:p>
                      <a:r>
                        <a:rPr lang="en-US" sz="1500" b="0" i="0" u="none" strike="noStrike" kern="1200" baseline="0" dirty="0" smtClean="0">
                          <a:solidFill>
                            <a:schemeClr val="dk1"/>
                          </a:solidFill>
                          <a:latin typeface="+mn-lt"/>
                          <a:ea typeface="+mn-ea"/>
                          <a:cs typeface="+mn-cs"/>
                        </a:rPr>
                        <a:t>Returns a </a:t>
                      </a:r>
                      <a:r>
                        <a:rPr lang="en-US" sz="1500" b="0" i="0" u="none" strike="noStrike" kern="1200" baseline="0" dirty="0" err="1" smtClean="0">
                          <a:solidFill>
                            <a:schemeClr val="dk1"/>
                          </a:solidFill>
                          <a:latin typeface="+mn-lt"/>
                          <a:ea typeface="+mn-ea"/>
                          <a:cs typeface="+mn-cs"/>
                        </a:rPr>
                        <a:t>boolean</a:t>
                      </a:r>
                      <a:r>
                        <a:rPr lang="en-US" sz="1500" b="0" i="0" u="none" strike="noStrike" kern="1200" baseline="0" dirty="0" smtClean="0">
                          <a:solidFill>
                            <a:schemeClr val="dk1"/>
                          </a:solidFill>
                          <a:latin typeface="+mn-lt"/>
                          <a:ea typeface="+mn-ea"/>
                          <a:cs typeface="+mn-cs"/>
                        </a:rPr>
                        <a:t> value of true if the database is in read-only form, else returns a false. 	</a:t>
                      </a:r>
                    </a:p>
                    <a:p>
                      <a:endParaRPr lang="en-US" sz="1500" dirty="0"/>
                    </a:p>
                  </a:txBody>
                  <a:tcPr/>
                </a:tc>
              </a:tr>
            </a:tbl>
          </a:graphicData>
        </a:graphic>
      </p:graphicFrame>
    </p:spTree>
    <p:extLst>
      <p:ext uri="{BB962C8B-B14F-4D97-AF65-F5344CB8AC3E}">
        <p14:creationId xmlns:p14="http://schemas.microsoft.com/office/powerpoint/2010/main" val="1555921154"/>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28600" y="152400"/>
            <a:ext cx="8087816" cy="411163"/>
          </a:xfrm>
        </p:spPr>
        <p:txBody>
          <a:bodyPr/>
          <a:lstStyle/>
          <a:p>
            <a:r>
              <a:rPr lang="en-US" dirty="0" err="1" smtClean="0"/>
              <a:t>DatabaseMetaData</a:t>
            </a:r>
            <a:r>
              <a:rPr lang="en-US" dirty="0" smtClean="0"/>
              <a:t> Methods [2-3] </a:t>
            </a:r>
            <a:endParaRPr lang="en-GB" dirty="0"/>
          </a:p>
        </p:txBody>
      </p:sp>
      <p:sp>
        <p:nvSpPr>
          <p:cNvPr id="4" name="Footer Placeholder 3"/>
          <p:cNvSpPr>
            <a:spLocks noGrp="1"/>
          </p:cNvSpPr>
          <p:nvPr>
            <p:ph type="ftr" sz="quarter" idx="3"/>
          </p:nvPr>
        </p:nvSpPr>
        <p:spPr/>
        <p:txBody>
          <a:bodyPr/>
          <a:lstStyle/>
          <a:p>
            <a:pPr>
              <a:defRPr/>
            </a:pPr>
            <a:r>
              <a:rPr lang="en-US" smtClean="0"/>
              <a:t>© Aptech Ltd.                                                                                                       JDBC API/Session 9</a:t>
            </a:r>
            <a:endParaRPr lang="en-US" dirty="0"/>
          </a:p>
        </p:txBody>
      </p:sp>
      <p:sp>
        <p:nvSpPr>
          <p:cNvPr id="5" name="Slide Number Placeholder 4"/>
          <p:cNvSpPr>
            <a:spLocks noGrp="1"/>
          </p:cNvSpPr>
          <p:nvPr>
            <p:ph type="sldNum" sz="quarter" idx="4"/>
          </p:nvPr>
        </p:nvSpPr>
        <p:spPr/>
        <p:txBody>
          <a:bodyPr/>
          <a:lstStyle/>
          <a:p>
            <a:pPr>
              <a:defRPr/>
            </a:pPr>
            <a:fld id="{0B7F2F63-BF3E-4C0C-A868-2C657446BA07}" type="slidenum">
              <a:rPr lang="en-US" smtClean="0"/>
              <a:pPr>
                <a:defRPr/>
              </a:pPr>
              <a:t>49</a:t>
            </a:fld>
            <a:endParaRPr lang="en-US" dirty="0"/>
          </a:p>
        </p:txBody>
      </p:sp>
      <p:graphicFrame>
        <p:nvGraphicFramePr>
          <p:cNvPr id="8" name="Table 7"/>
          <p:cNvGraphicFramePr>
            <a:graphicFrameLocks noGrp="1"/>
          </p:cNvGraphicFramePr>
          <p:nvPr>
            <p:extLst>
              <p:ext uri="{D42A27DB-BD31-4B8C-83A1-F6EECF244321}">
                <p14:modId xmlns:p14="http://schemas.microsoft.com/office/powerpoint/2010/main" val="1595297085"/>
              </p:ext>
            </p:extLst>
          </p:nvPr>
        </p:nvGraphicFramePr>
        <p:xfrm>
          <a:off x="395536" y="908720"/>
          <a:ext cx="8088563" cy="3434080"/>
        </p:xfrm>
        <a:graphic>
          <a:graphicData uri="http://schemas.openxmlformats.org/drawingml/2006/table">
            <a:tbl>
              <a:tblPr firstRow="1" bandRow="1">
                <a:tableStyleId>{5C22544A-7EE6-4342-B048-85BDC9FD1C3A}</a:tableStyleId>
              </a:tblPr>
              <a:tblGrid>
                <a:gridCol w="1967881"/>
                <a:gridCol w="3096344"/>
                <a:gridCol w="3024338"/>
              </a:tblGrid>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1" i="0" u="none" strike="noStrike" kern="1200" baseline="0" dirty="0" smtClean="0">
                          <a:solidFill>
                            <a:schemeClr val="lt1"/>
                          </a:solidFill>
                          <a:latin typeface="+mn-lt"/>
                          <a:ea typeface="+mn-ea"/>
                          <a:cs typeface="+mn-cs"/>
                        </a:rPr>
                        <a:t>Category </a:t>
                      </a:r>
                      <a:endParaRPr lang="en-US" sz="1800" b="0" i="0" u="none" strike="noStrike" kern="1200" baseline="0" dirty="0" smtClean="0">
                        <a:solidFill>
                          <a:schemeClr val="lt1"/>
                        </a:solidFill>
                        <a:latin typeface="+mn-lt"/>
                        <a:ea typeface="+mn-ea"/>
                        <a:cs typeface="+mn-cs"/>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1" i="0" u="none" strike="noStrike" kern="1200" baseline="0" dirty="0" smtClean="0">
                          <a:solidFill>
                            <a:schemeClr val="lt1"/>
                          </a:solidFill>
                          <a:latin typeface="+mn-lt"/>
                          <a:ea typeface="+mn-ea"/>
                          <a:cs typeface="+mn-cs"/>
                        </a:rPr>
                        <a:t>Method Name </a:t>
                      </a:r>
                      <a:endParaRPr lang="en-US" sz="1800" b="0" i="0" u="none" strike="noStrike" kern="1200" baseline="0" dirty="0" smtClean="0">
                        <a:solidFill>
                          <a:schemeClr val="lt1"/>
                        </a:solidFill>
                        <a:latin typeface="+mn-lt"/>
                        <a:ea typeface="+mn-ea"/>
                        <a:cs typeface="+mn-cs"/>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1" i="0" u="none" strike="noStrike" kern="1200" baseline="0" dirty="0" smtClean="0">
                          <a:solidFill>
                            <a:schemeClr val="lt1"/>
                          </a:solidFill>
                          <a:latin typeface="+mn-lt"/>
                          <a:ea typeface="+mn-ea"/>
                          <a:cs typeface="+mn-cs"/>
                        </a:rPr>
                        <a:t>Description </a:t>
                      </a:r>
                      <a:endParaRPr lang="en-US" sz="1800" b="0" i="0" u="none" strike="noStrike" kern="1200" baseline="0" dirty="0" smtClean="0">
                        <a:solidFill>
                          <a:schemeClr val="lt1"/>
                        </a:solidFill>
                        <a:latin typeface="+mn-lt"/>
                        <a:ea typeface="+mn-ea"/>
                        <a:cs typeface="+mn-cs"/>
                      </a:endParaRP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500" b="0" i="0" u="none" strike="noStrike" kern="1200" baseline="0" dirty="0" smtClean="0">
                          <a:solidFill>
                            <a:schemeClr val="dk1"/>
                          </a:solidFill>
                          <a:latin typeface="+mn-lt"/>
                          <a:ea typeface="+mn-ea"/>
                          <a:cs typeface="+mn-cs"/>
                        </a:rPr>
                        <a:t>Driver Information 	</a:t>
                      </a:r>
                    </a:p>
                  </a:txBody>
                  <a:tcPr/>
                </a:tc>
                <a:tc>
                  <a:txBody>
                    <a:bodyPr/>
                    <a:lstStyle/>
                    <a:p>
                      <a:r>
                        <a:rPr lang="en-US" sz="1500" b="0" i="0" u="none" strike="noStrike" kern="1200" baseline="0" dirty="0" err="1" smtClean="0">
                          <a:solidFill>
                            <a:schemeClr val="dk1"/>
                          </a:solidFill>
                          <a:latin typeface="Courier New" panose="02070309020205020404" pitchFamily="49" charset="0"/>
                          <a:ea typeface="+mn-ea"/>
                          <a:cs typeface="Courier New" panose="02070309020205020404" pitchFamily="49" charset="0"/>
                        </a:rPr>
                        <a:t>getDriverName</a:t>
                      </a:r>
                      <a:r>
                        <a:rPr lang="en-US" sz="1500" b="0" i="0" u="none" strike="noStrike" kern="1200" baseline="0" dirty="0" smtClean="0">
                          <a:solidFill>
                            <a:schemeClr val="dk1"/>
                          </a:solidFill>
                          <a:latin typeface="Courier New" panose="02070309020205020404" pitchFamily="49" charset="0"/>
                          <a:ea typeface="+mn-ea"/>
                          <a:cs typeface="Courier New" panose="02070309020205020404" pitchFamily="49" charset="0"/>
                        </a:rPr>
                        <a:t>() </a:t>
                      </a:r>
                    </a:p>
                    <a:p>
                      <a:r>
                        <a:rPr lang="en-US" sz="1500" b="0" i="0" u="none" strike="noStrike" kern="1200" baseline="0" dirty="0" err="1" smtClean="0">
                          <a:solidFill>
                            <a:schemeClr val="dk1"/>
                          </a:solidFill>
                          <a:latin typeface="Courier New" panose="02070309020205020404" pitchFamily="49" charset="0"/>
                          <a:ea typeface="+mn-ea"/>
                          <a:cs typeface="Courier New" panose="02070309020205020404" pitchFamily="49" charset="0"/>
                        </a:rPr>
                        <a:t>getDriverVersion</a:t>
                      </a:r>
                      <a:r>
                        <a:rPr lang="en-US" sz="1500" b="0" i="0" u="none" strike="noStrike" kern="1200" baseline="0" dirty="0" smtClean="0">
                          <a:solidFill>
                            <a:schemeClr val="dk1"/>
                          </a:solidFill>
                          <a:latin typeface="Courier New" panose="02070309020205020404" pitchFamily="49" charset="0"/>
                          <a:ea typeface="+mn-ea"/>
                          <a:cs typeface="Courier New" panose="02070309020205020404" pitchFamily="49" charset="0"/>
                        </a:rPr>
                        <a:t>() </a:t>
                      </a:r>
                    </a:p>
                    <a:p>
                      <a:r>
                        <a:rPr lang="en-US" sz="1500" b="0" i="0" u="none" strike="noStrike" kern="1200" baseline="0" dirty="0" err="1" smtClean="0">
                          <a:solidFill>
                            <a:schemeClr val="dk1"/>
                          </a:solidFill>
                          <a:latin typeface="Courier New" panose="02070309020205020404" pitchFamily="49" charset="0"/>
                          <a:ea typeface="+mn-ea"/>
                          <a:cs typeface="Courier New" panose="02070309020205020404" pitchFamily="49" charset="0"/>
                        </a:rPr>
                        <a:t>getDriverMajorVersion</a:t>
                      </a:r>
                      <a:r>
                        <a:rPr lang="en-US" sz="1500" b="0" i="0" u="none" strike="noStrike" kern="1200" baseline="0" dirty="0" smtClean="0">
                          <a:solidFill>
                            <a:schemeClr val="dk1"/>
                          </a:solidFill>
                          <a:latin typeface="Courier New" panose="02070309020205020404" pitchFamily="49" charset="0"/>
                          <a:ea typeface="+mn-ea"/>
                          <a:cs typeface="Courier New" panose="02070309020205020404" pitchFamily="49" charset="0"/>
                        </a:rPr>
                        <a:t>() </a:t>
                      </a:r>
                      <a:r>
                        <a:rPr lang="en-US" sz="1500" b="0" i="0" u="none" strike="noStrike" kern="1200" baseline="0" dirty="0" smtClean="0">
                          <a:solidFill>
                            <a:schemeClr val="dk1"/>
                          </a:solidFill>
                          <a:latin typeface="+mn-lt"/>
                          <a:ea typeface="+mn-ea"/>
                          <a:cs typeface="+mn-cs"/>
                        </a:rPr>
                        <a:t>	</a:t>
                      </a:r>
                    </a:p>
                    <a:p>
                      <a:endParaRPr lang="en-US" sz="1500" b="0" i="0" u="none" strike="noStrike" kern="1200" baseline="0" dirty="0">
                        <a:solidFill>
                          <a:schemeClr val="dk1"/>
                        </a:solidFill>
                        <a:latin typeface="+mn-lt"/>
                        <a:ea typeface="+mn-ea"/>
                        <a:cs typeface="+mn-cs"/>
                      </a:endParaRPr>
                    </a:p>
                  </a:txBody>
                  <a:tcPr/>
                </a:tc>
                <a:tc>
                  <a:txBody>
                    <a:bodyPr/>
                    <a:lstStyle/>
                    <a:p>
                      <a:r>
                        <a:rPr lang="en-US" sz="1500" b="0" i="0" u="none" strike="noStrike" kern="1200" baseline="0" dirty="0" smtClean="0">
                          <a:solidFill>
                            <a:schemeClr val="dk1"/>
                          </a:solidFill>
                          <a:latin typeface="+mn-lt"/>
                          <a:ea typeface="+mn-ea"/>
                          <a:cs typeface="+mn-cs"/>
                        </a:rPr>
                        <a:t>Retrieves the name of the currently used JDBC driver and returns the same as a string. </a:t>
                      </a:r>
                    </a:p>
                    <a:p>
                      <a:endParaRPr lang="en-US" sz="1500" b="0" i="0" u="none" strike="noStrike" kern="1200" baseline="0" dirty="0" smtClean="0">
                        <a:solidFill>
                          <a:schemeClr val="dk1"/>
                        </a:solidFill>
                        <a:latin typeface="+mn-lt"/>
                        <a:ea typeface="+mn-ea"/>
                        <a:cs typeface="+mn-cs"/>
                      </a:endParaRPr>
                    </a:p>
                    <a:p>
                      <a:r>
                        <a:rPr lang="en-US" sz="1500" b="0" i="0" u="none" strike="noStrike" kern="1200" baseline="0" dirty="0" smtClean="0">
                          <a:solidFill>
                            <a:schemeClr val="dk1"/>
                          </a:solidFill>
                          <a:latin typeface="+mn-lt"/>
                          <a:ea typeface="+mn-ea"/>
                          <a:cs typeface="+mn-cs"/>
                        </a:rPr>
                        <a:t>Retrieves the version number of the currently used JDBC driver and returns the same as a string. </a:t>
                      </a:r>
                    </a:p>
                    <a:p>
                      <a:endParaRPr lang="en-US" sz="1500" b="0" i="0" u="none" strike="noStrike" kern="1200" baseline="0" dirty="0" smtClean="0">
                        <a:solidFill>
                          <a:schemeClr val="dk1"/>
                        </a:solidFill>
                        <a:latin typeface="+mn-lt"/>
                        <a:ea typeface="+mn-ea"/>
                        <a:cs typeface="+mn-cs"/>
                      </a:endParaRPr>
                    </a:p>
                    <a:p>
                      <a:r>
                        <a:rPr lang="en-US" sz="1500" b="0" i="0" u="none" strike="noStrike" kern="1200" baseline="0" dirty="0" smtClean="0">
                          <a:solidFill>
                            <a:schemeClr val="dk1"/>
                          </a:solidFill>
                          <a:latin typeface="+mn-lt"/>
                          <a:ea typeface="+mn-ea"/>
                          <a:cs typeface="+mn-cs"/>
                        </a:rPr>
                        <a:t>Retrieves the major version number of the currently used JDBC driver and returns the same as an integer. 	</a:t>
                      </a:r>
                    </a:p>
                    <a:p>
                      <a:endParaRPr lang="en-US" sz="1500" b="0" i="0" u="none" strike="noStrike" kern="1200" baseline="0" dirty="0">
                        <a:solidFill>
                          <a:schemeClr val="dk1"/>
                        </a:solidFill>
                        <a:latin typeface="+mn-lt"/>
                        <a:ea typeface="+mn-ea"/>
                        <a:cs typeface="+mn-cs"/>
                      </a:endParaRPr>
                    </a:p>
                  </a:txBody>
                  <a:tcPr/>
                </a:tc>
              </a:tr>
            </a:tbl>
          </a:graphicData>
        </a:graphic>
      </p:graphicFrame>
    </p:spTree>
    <p:extLst>
      <p:ext uri="{BB962C8B-B14F-4D97-AF65-F5344CB8AC3E}">
        <p14:creationId xmlns:p14="http://schemas.microsoft.com/office/powerpoint/2010/main" val="317741698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GB" sz="2400" dirty="0" smtClean="0"/>
              <a:t>Figure displays </a:t>
            </a:r>
            <a:r>
              <a:rPr lang="en-GB" sz="2400" dirty="0"/>
              <a:t>the ODBC connection.</a:t>
            </a:r>
          </a:p>
          <a:p>
            <a:endParaRPr lang="en-US" dirty="0"/>
          </a:p>
        </p:txBody>
      </p:sp>
      <p:sp>
        <p:nvSpPr>
          <p:cNvPr id="3" name="Title 2"/>
          <p:cNvSpPr>
            <a:spLocks noGrp="1"/>
          </p:cNvSpPr>
          <p:nvPr>
            <p:ph type="title"/>
          </p:nvPr>
        </p:nvSpPr>
        <p:spPr/>
        <p:txBody>
          <a:bodyPr/>
          <a:lstStyle/>
          <a:p>
            <a:r>
              <a:rPr lang="en-US" dirty="0" smtClean="0"/>
              <a:t>ODBC Connection</a:t>
            </a:r>
            <a:r>
              <a:rPr lang="en-US" b="0" i="1" dirty="0" smtClean="0"/>
              <a:t> </a:t>
            </a:r>
            <a:r>
              <a:rPr lang="en-US" b="0" dirty="0" smtClean="0"/>
              <a:t>  </a:t>
            </a:r>
            <a:endParaRPr lang="en-GB" dirty="0"/>
          </a:p>
        </p:txBody>
      </p:sp>
      <p:sp>
        <p:nvSpPr>
          <p:cNvPr id="4" name="Footer Placeholder 3"/>
          <p:cNvSpPr>
            <a:spLocks noGrp="1"/>
          </p:cNvSpPr>
          <p:nvPr>
            <p:ph type="ftr" sz="quarter" idx="3"/>
          </p:nvPr>
        </p:nvSpPr>
        <p:spPr/>
        <p:txBody>
          <a:bodyPr/>
          <a:lstStyle/>
          <a:p>
            <a:pPr>
              <a:defRPr/>
            </a:pPr>
            <a:r>
              <a:rPr lang="en-US" smtClean="0"/>
              <a:t>© Aptech Ltd.                                                                                                       JDBC API/Session 9</a:t>
            </a:r>
            <a:endParaRPr lang="en-US" dirty="0"/>
          </a:p>
        </p:txBody>
      </p:sp>
      <p:sp>
        <p:nvSpPr>
          <p:cNvPr id="5" name="Slide Number Placeholder 4"/>
          <p:cNvSpPr>
            <a:spLocks noGrp="1"/>
          </p:cNvSpPr>
          <p:nvPr>
            <p:ph type="sldNum" sz="quarter" idx="4"/>
          </p:nvPr>
        </p:nvSpPr>
        <p:spPr/>
        <p:txBody>
          <a:bodyPr/>
          <a:lstStyle/>
          <a:p>
            <a:pPr>
              <a:defRPr/>
            </a:pPr>
            <a:fld id="{0B7F2F63-BF3E-4C0C-A868-2C657446BA07}" type="slidenum">
              <a:rPr lang="en-US" smtClean="0"/>
              <a:pPr>
                <a:defRPr/>
              </a:pPr>
              <a:t>5</a:t>
            </a:fld>
            <a:endParaRPr lang="en-US" dirty="0"/>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55576" y="1347056"/>
            <a:ext cx="8037318" cy="4392488"/>
          </a:xfrm>
          <a:prstGeom prst="rect">
            <a:avLst/>
          </a:prstGeom>
        </p:spPr>
      </p:pic>
    </p:spTree>
    <p:extLst>
      <p:ext uri="{BB962C8B-B14F-4D97-AF65-F5344CB8AC3E}">
        <p14:creationId xmlns:p14="http://schemas.microsoft.com/office/powerpoint/2010/main" val="3755531272"/>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28600" y="152400"/>
            <a:ext cx="8087816" cy="411163"/>
          </a:xfrm>
        </p:spPr>
        <p:txBody>
          <a:bodyPr/>
          <a:lstStyle/>
          <a:p>
            <a:r>
              <a:rPr lang="en-US" dirty="0" err="1" smtClean="0"/>
              <a:t>DatabaseMetaData</a:t>
            </a:r>
            <a:r>
              <a:rPr lang="en-US" dirty="0" smtClean="0"/>
              <a:t> Methods [3-3] </a:t>
            </a:r>
            <a:endParaRPr lang="en-GB" dirty="0"/>
          </a:p>
        </p:txBody>
      </p:sp>
      <p:sp>
        <p:nvSpPr>
          <p:cNvPr id="4" name="Footer Placeholder 3"/>
          <p:cNvSpPr>
            <a:spLocks noGrp="1"/>
          </p:cNvSpPr>
          <p:nvPr>
            <p:ph type="ftr" sz="quarter" idx="3"/>
          </p:nvPr>
        </p:nvSpPr>
        <p:spPr/>
        <p:txBody>
          <a:bodyPr/>
          <a:lstStyle/>
          <a:p>
            <a:pPr>
              <a:defRPr/>
            </a:pPr>
            <a:r>
              <a:rPr lang="en-US" smtClean="0"/>
              <a:t>© Aptech Ltd.                                                                                                       JDBC API/Session 9</a:t>
            </a:r>
            <a:endParaRPr lang="en-US" dirty="0"/>
          </a:p>
        </p:txBody>
      </p:sp>
      <p:sp>
        <p:nvSpPr>
          <p:cNvPr id="5" name="Slide Number Placeholder 4"/>
          <p:cNvSpPr>
            <a:spLocks noGrp="1"/>
          </p:cNvSpPr>
          <p:nvPr>
            <p:ph type="sldNum" sz="quarter" idx="4"/>
          </p:nvPr>
        </p:nvSpPr>
        <p:spPr/>
        <p:txBody>
          <a:bodyPr/>
          <a:lstStyle/>
          <a:p>
            <a:pPr>
              <a:defRPr/>
            </a:pPr>
            <a:fld id="{0B7F2F63-BF3E-4C0C-A868-2C657446BA07}" type="slidenum">
              <a:rPr lang="en-US" smtClean="0"/>
              <a:pPr>
                <a:defRPr/>
              </a:pPr>
              <a:t>50</a:t>
            </a:fld>
            <a:endParaRPr lang="en-US" dirty="0"/>
          </a:p>
        </p:txBody>
      </p:sp>
      <p:graphicFrame>
        <p:nvGraphicFramePr>
          <p:cNvPr id="8" name="Table 7"/>
          <p:cNvGraphicFramePr>
            <a:graphicFrameLocks noGrp="1"/>
          </p:cNvGraphicFramePr>
          <p:nvPr>
            <p:extLst>
              <p:ext uri="{D42A27DB-BD31-4B8C-83A1-F6EECF244321}">
                <p14:modId xmlns:p14="http://schemas.microsoft.com/office/powerpoint/2010/main" val="112116374"/>
              </p:ext>
            </p:extLst>
          </p:nvPr>
        </p:nvGraphicFramePr>
        <p:xfrm>
          <a:off x="288589" y="1483668"/>
          <a:ext cx="8430147" cy="4759960"/>
        </p:xfrm>
        <a:graphic>
          <a:graphicData uri="http://schemas.openxmlformats.org/drawingml/2006/table">
            <a:tbl>
              <a:tblPr firstRow="1" bandRow="1">
                <a:tableStyleId>{5C22544A-7EE6-4342-B048-85BDC9FD1C3A}</a:tableStyleId>
              </a:tblPr>
              <a:tblGrid>
                <a:gridCol w="3029546"/>
                <a:gridCol w="5400601"/>
              </a:tblGrid>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1" i="0" u="none" strike="noStrike" kern="1200" baseline="0" dirty="0" smtClean="0">
                          <a:solidFill>
                            <a:schemeClr val="lt1"/>
                          </a:solidFill>
                          <a:latin typeface="+mn-lt"/>
                          <a:ea typeface="+mn-ea"/>
                          <a:cs typeface="+mn-cs"/>
                        </a:rPr>
                        <a:t>Method Name </a:t>
                      </a:r>
                      <a:endParaRPr lang="en-US" sz="1800" b="0" i="0" u="none" strike="noStrike" kern="1200" baseline="0" dirty="0" smtClean="0">
                        <a:solidFill>
                          <a:schemeClr val="lt1"/>
                        </a:solidFill>
                        <a:latin typeface="+mn-lt"/>
                        <a:ea typeface="+mn-ea"/>
                        <a:cs typeface="+mn-cs"/>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1" i="0" u="none" strike="noStrike" kern="1200" baseline="0" dirty="0" smtClean="0">
                          <a:solidFill>
                            <a:schemeClr val="lt1"/>
                          </a:solidFill>
                          <a:latin typeface="+mn-lt"/>
                          <a:ea typeface="+mn-ea"/>
                          <a:cs typeface="+mn-cs"/>
                        </a:rPr>
                        <a:t>Description </a:t>
                      </a:r>
                      <a:endParaRPr lang="en-US" sz="1800" b="0" i="0" u="none" strike="noStrike" kern="1200" baseline="0" dirty="0" smtClean="0">
                        <a:solidFill>
                          <a:schemeClr val="lt1"/>
                        </a:solidFill>
                        <a:latin typeface="+mn-lt"/>
                        <a:ea typeface="+mn-ea"/>
                        <a:cs typeface="+mn-cs"/>
                      </a:endParaRP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0" i="0" u="none" strike="noStrike" kern="1200" baseline="0" dirty="0" err="1" smtClean="0">
                          <a:solidFill>
                            <a:schemeClr val="dk1"/>
                          </a:solidFill>
                          <a:latin typeface="Courier New" panose="02070309020205020404" pitchFamily="49" charset="0"/>
                          <a:ea typeface="+mn-ea"/>
                          <a:cs typeface="Courier New" panose="02070309020205020404" pitchFamily="49" charset="0"/>
                        </a:rPr>
                        <a:t>getURL</a:t>
                      </a:r>
                      <a:r>
                        <a:rPr lang="en-US" sz="1400" b="0" i="0" u="none" strike="noStrike" kern="1200" baseline="0" dirty="0" smtClean="0">
                          <a:solidFill>
                            <a:schemeClr val="dk1"/>
                          </a:solidFill>
                          <a:latin typeface="Courier New" panose="02070309020205020404" pitchFamily="49" charset="0"/>
                          <a:ea typeface="+mn-ea"/>
                          <a:cs typeface="Courier New" panose="02070309020205020404" pitchFamily="49" charset="0"/>
                        </a:rPr>
                        <a:t>() 	</a:t>
                      </a:r>
                    </a:p>
                    <a:p>
                      <a:r>
                        <a:rPr lang="en-US" sz="1400" b="0" i="0" u="none" strike="noStrike" kern="1200" baseline="0" dirty="0" smtClean="0">
                          <a:solidFill>
                            <a:schemeClr val="dk1"/>
                          </a:solidFill>
                          <a:latin typeface="Courier New" panose="02070309020205020404" pitchFamily="49" charset="0"/>
                          <a:ea typeface="+mn-ea"/>
                          <a:cs typeface="Courier New" panose="02070309020205020404" pitchFamily="49" charset="0"/>
                        </a:rPr>
                        <a:t>	</a:t>
                      </a:r>
                    </a:p>
                    <a:p>
                      <a:endParaRPr lang="en-US" sz="1400" b="0" i="0" u="none" strike="noStrike" kern="1200" baseline="0" dirty="0">
                        <a:solidFill>
                          <a:schemeClr val="dk1"/>
                        </a:solidFill>
                        <a:latin typeface="Courier New" panose="02070309020205020404" pitchFamily="49" charset="0"/>
                        <a:ea typeface="+mn-ea"/>
                        <a:cs typeface="Courier New" panose="02070309020205020404" pitchFamily="49"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0" i="0" u="none" strike="noStrike" kern="1200" baseline="0" dirty="0" smtClean="0">
                          <a:solidFill>
                            <a:schemeClr val="dk1"/>
                          </a:solidFill>
                          <a:latin typeface="+mn-lt"/>
                          <a:ea typeface="+mn-ea"/>
                          <a:cs typeface="+mn-cs"/>
                        </a:rPr>
                        <a:t>This method returns the URL for this DBMS as a String. 	</a:t>
                      </a: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0" i="0" u="none" strike="noStrike" kern="1200" baseline="0" dirty="0" err="1" smtClean="0">
                          <a:solidFill>
                            <a:schemeClr val="dk1"/>
                          </a:solidFill>
                          <a:latin typeface="Courier New" panose="02070309020205020404" pitchFamily="49" charset="0"/>
                          <a:ea typeface="+mn-ea"/>
                          <a:cs typeface="Courier New" panose="02070309020205020404" pitchFamily="49" charset="0"/>
                        </a:rPr>
                        <a:t>getUserName</a:t>
                      </a:r>
                      <a:r>
                        <a:rPr lang="en-US" sz="1400" b="0" i="0" u="none" strike="noStrike" kern="1200" baseline="0" dirty="0" smtClean="0">
                          <a:solidFill>
                            <a:schemeClr val="dk1"/>
                          </a:solidFill>
                          <a:latin typeface="Courier New" panose="02070309020205020404" pitchFamily="49" charset="0"/>
                          <a:ea typeface="+mn-ea"/>
                          <a:cs typeface="Courier New" panose="02070309020205020404" pitchFamily="49" charset="0"/>
                        </a:rPr>
                        <a:t>() 	</a:t>
                      </a:r>
                    </a:p>
                    <a:p>
                      <a:endParaRPr lang="en-US" sz="1400" b="0" i="0" u="none" strike="noStrike" kern="1200" baseline="0" dirty="0">
                        <a:solidFill>
                          <a:schemeClr val="dk1"/>
                        </a:solidFill>
                        <a:latin typeface="Courier New" panose="02070309020205020404" pitchFamily="49" charset="0"/>
                        <a:ea typeface="+mn-ea"/>
                        <a:cs typeface="Courier New" panose="02070309020205020404" pitchFamily="49"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0" i="0" u="none" strike="noStrike" kern="1200" baseline="0" dirty="0" smtClean="0">
                          <a:solidFill>
                            <a:schemeClr val="dk1"/>
                          </a:solidFill>
                          <a:latin typeface="+mn-lt"/>
                          <a:ea typeface="+mn-ea"/>
                          <a:cs typeface="+mn-cs"/>
                        </a:rPr>
                        <a:t>This method returns the user name as known to the database in the form of a String object. 	</a:t>
                      </a: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0" i="0" u="none" strike="noStrike" kern="1200" baseline="0" dirty="0" err="1" smtClean="0">
                          <a:solidFill>
                            <a:schemeClr val="dk1"/>
                          </a:solidFill>
                          <a:latin typeface="Courier New" panose="02070309020205020404" pitchFamily="49" charset="0"/>
                          <a:ea typeface="+mn-ea"/>
                          <a:cs typeface="Courier New" panose="02070309020205020404" pitchFamily="49" charset="0"/>
                        </a:rPr>
                        <a:t>getConnection</a:t>
                      </a:r>
                      <a:r>
                        <a:rPr lang="en-US" sz="1400" b="0" i="0" u="none" strike="noStrike" kern="1200" baseline="0" dirty="0" smtClean="0">
                          <a:solidFill>
                            <a:schemeClr val="dk1"/>
                          </a:solidFill>
                          <a:latin typeface="Courier New" panose="02070309020205020404" pitchFamily="49" charset="0"/>
                          <a:ea typeface="+mn-ea"/>
                          <a:cs typeface="Courier New" panose="02070309020205020404" pitchFamily="49" charset="0"/>
                        </a:rPr>
                        <a:t>() 	</a:t>
                      </a:r>
                    </a:p>
                    <a:p>
                      <a:endParaRPr lang="en-US" sz="1400" b="0" i="0" u="none" strike="noStrike" kern="1200" baseline="0" dirty="0">
                        <a:solidFill>
                          <a:schemeClr val="dk1"/>
                        </a:solidFill>
                        <a:latin typeface="Courier New" panose="02070309020205020404" pitchFamily="49" charset="0"/>
                        <a:ea typeface="+mn-ea"/>
                        <a:cs typeface="Courier New" panose="02070309020205020404" pitchFamily="49"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0" i="0" u="none" strike="noStrike" kern="1200" baseline="0" dirty="0" smtClean="0">
                          <a:solidFill>
                            <a:schemeClr val="dk1"/>
                          </a:solidFill>
                          <a:latin typeface="+mn-lt"/>
                          <a:ea typeface="+mn-ea"/>
                          <a:cs typeface="+mn-cs"/>
                        </a:rPr>
                        <a:t>This method returns the connection object that produced this metadata object. 	</a:t>
                      </a: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0" i="0" u="none" strike="noStrike" kern="1200" baseline="0" dirty="0" err="1" smtClean="0">
                          <a:solidFill>
                            <a:schemeClr val="dk1"/>
                          </a:solidFill>
                          <a:latin typeface="Courier New" panose="02070309020205020404" pitchFamily="49" charset="0"/>
                          <a:ea typeface="+mn-ea"/>
                          <a:cs typeface="Courier New" panose="02070309020205020404" pitchFamily="49" charset="0"/>
                        </a:rPr>
                        <a:t>supportsPositionedDelete</a:t>
                      </a:r>
                      <a:r>
                        <a:rPr lang="en-US" sz="1400" b="0" i="0" u="none" strike="noStrike" kern="1200" baseline="0" dirty="0" smtClean="0">
                          <a:solidFill>
                            <a:schemeClr val="dk1"/>
                          </a:solidFill>
                          <a:latin typeface="Courier New" panose="02070309020205020404" pitchFamily="49" charset="0"/>
                          <a:ea typeface="+mn-ea"/>
                          <a:cs typeface="Courier New" panose="02070309020205020404" pitchFamily="49" charset="0"/>
                        </a:rPr>
                        <a:t>() 	</a:t>
                      </a:r>
                    </a:p>
                    <a:p>
                      <a:endParaRPr lang="en-US" sz="1400" b="0" i="0" u="none" strike="noStrike" kern="1200" baseline="0" dirty="0">
                        <a:solidFill>
                          <a:schemeClr val="dk1"/>
                        </a:solidFill>
                        <a:latin typeface="Courier New" panose="02070309020205020404" pitchFamily="49" charset="0"/>
                        <a:ea typeface="+mn-ea"/>
                        <a:cs typeface="Courier New" panose="02070309020205020404" pitchFamily="49"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0" i="0" u="none" strike="noStrike" kern="1200" baseline="0" dirty="0" smtClean="0">
                          <a:solidFill>
                            <a:schemeClr val="dk1"/>
                          </a:solidFill>
                          <a:latin typeface="+mn-lt"/>
                          <a:ea typeface="+mn-ea"/>
                          <a:cs typeface="+mn-cs"/>
                        </a:rPr>
                        <a:t>This method returns a </a:t>
                      </a:r>
                      <a:r>
                        <a:rPr lang="en-US" sz="1400" b="0" i="0" u="none" strike="noStrike" kern="1200" baseline="0" dirty="0" err="1" smtClean="0">
                          <a:solidFill>
                            <a:schemeClr val="dk1"/>
                          </a:solidFill>
                          <a:latin typeface="+mn-lt"/>
                          <a:ea typeface="+mn-ea"/>
                          <a:cs typeface="+mn-cs"/>
                        </a:rPr>
                        <a:t>boolean</a:t>
                      </a:r>
                      <a:r>
                        <a:rPr lang="en-US" sz="1400" b="0" i="0" u="none" strike="noStrike" kern="1200" baseline="0" dirty="0" smtClean="0">
                          <a:solidFill>
                            <a:schemeClr val="dk1"/>
                          </a:solidFill>
                          <a:latin typeface="+mn-lt"/>
                          <a:ea typeface="+mn-ea"/>
                          <a:cs typeface="+mn-cs"/>
                        </a:rPr>
                        <a:t> value of true or false depending on whether the database supports positioned DELETE statements. 	</a:t>
                      </a: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0" i="0" u="none" strike="noStrike" kern="1200" baseline="0" dirty="0" err="1" smtClean="0">
                          <a:solidFill>
                            <a:schemeClr val="dk1"/>
                          </a:solidFill>
                          <a:latin typeface="Courier New" panose="02070309020205020404" pitchFamily="49" charset="0"/>
                          <a:ea typeface="+mn-ea"/>
                          <a:cs typeface="Courier New" panose="02070309020205020404" pitchFamily="49" charset="0"/>
                        </a:rPr>
                        <a:t>supportsPositionedUpdate</a:t>
                      </a:r>
                      <a:r>
                        <a:rPr lang="en-US" sz="1400" b="0" i="0" u="none" strike="noStrike" kern="1200" baseline="0" dirty="0" smtClean="0">
                          <a:solidFill>
                            <a:schemeClr val="dk1"/>
                          </a:solidFill>
                          <a:latin typeface="Courier New" panose="02070309020205020404" pitchFamily="49" charset="0"/>
                          <a:ea typeface="+mn-ea"/>
                          <a:cs typeface="Courier New" panose="02070309020205020404" pitchFamily="49" charset="0"/>
                        </a:rPr>
                        <a:t>() 	</a:t>
                      </a:r>
                    </a:p>
                    <a:p>
                      <a:endParaRPr lang="en-US" sz="1400" b="0" i="0" u="none" strike="noStrike" kern="1200" baseline="0" dirty="0">
                        <a:solidFill>
                          <a:schemeClr val="dk1"/>
                        </a:solidFill>
                        <a:latin typeface="Courier New" panose="02070309020205020404" pitchFamily="49" charset="0"/>
                        <a:ea typeface="+mn-ea"/>
                        <a:cs typeface="Courier New" panose="02070309020205020404" pitchFamily="49"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0" i="0" u="none" strike="noStrike" kern="1200" baseline="0" dirty="0" smtClean="0">
                          <a:solidFill>
                            <a:schemeClr val="dk1"/>
                          </a:solidFill>
                          <a:latin typeface="+mn-lt"/>
                          <a:ea typeface="+mn-ea"/>
                          <a:cs typeface="+mn-cs"/>
                        </a:rPr>
                        <a:t>This method returns a </a:t>
                      </a:r>
                      <a:r>
                        <a:rPr lang="en-US" sz="1400" b="0" i="0" u="none" strike="noStrike" kern="1200" baseline="0" dirty="0" err="1" smtClean="0">
                          <a:solidFill>
                            <a:schemeClr val="dk1"/>
                          </a:solidFill>
                          <a:latin typeface="+mn-lt"/>
                          <a:ea typeface="+mn-ea"/>
                          <a:cs typeface="+mn-cs"/>
                        </a:rPr>
                        <a:t>boolean</a:t>
                      </a:r>
                      <a:r>
                        <a:rPr lang="en-US" sz="1400" b="0" i="0" u="none" strike="noStrike" kern="1200" baseline="0" dirty="0" smtClean="0">
                          <a:solidFill>
                            <a:schemeClr val="dk1"/>
                          </a:solidFill>
                          <a:latin typeface="+mn-lt"/>
                          <a:ea typeface="+mn-ea"/>
                          <a:cs typeface="+mn-cs"/>
                        </a:rPr>
                        <a:t> value of true or false depending on whether the database supports positioned UPDATE statements. 	</a:t>
                      </a:r>
                    </a:p>
                    <a:p>
                      <a:endParaRPr lang="en-US" sz="1400" b="0" i="0" u="none" strike="noStrike" kern="1200" baseline="0" dirty="0">
                        <a:solidFill>
                          <a:schemeClr val="dk1"/>
                        </a:solidFill>
                        <a:latin typeface="+mn-lt"/>
                        <a:ea typeface="+mn-ea"/>
                        <a:cs typeface="+mn-cs"/>
                      </a:endParaRP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0" i="0" u="none" strike="noStrike" kern="1200" baseline="0" dirty="0" err="1" smtClean="0">
                          <a:solidFill>
                            <a:schemeClr val="dk1"/>
                          </a:solidFill>
                          <a:latin typeface="Courier New" panose="02070309020205020404" pitchFamily="49" charset="0"/>
                          <a:ea typeface="+mn-ea"/>
                          <a:cs typeface="Courier New" panose="02070309020205020404" pitchFamily="49" charset="0"/>
                        </a:rPr>
                        <a:t>supportsTransactions</a:t>
                      </a:r>
                      <a:r>
                        <a:rPr lang="en-US" sz="1400" b="0" i="0" u="none" strike="noStrike" kern="1200" baseline="0" dirty="0" smtClean="0">
                          <a:solidFill>
                            <a:schemeClr val="dk1"/>
                          </a:solidFill>
                          <a:latin typeface="Courier New" panose="02070309020205020404" pitchFamily="49" charset="0"/>
                          <a:ea typeface="+mn-ea"/>
                          <a:cs typeface="Courier New" panose="02070309020205020404" pitchFamily="49" charset="0"/>
                        </a:rPr>
                        <a:t>() 	</a:t>
                      </a:r>
                    </a:p>
                    <a:p>
                      <a:endParaRPr lang="en-US" sz="1400" b="0" i="0" u="none" strike="noStrike" kern="1200" baseline="0" dirty="0">
                        <a:solidFill>
                          <a:schemeClr val="dk1"/>
                        </a:solidFill>
                        <a:latin typeface="Courier New" panose="02070309020205020404" pitchFamily="49" charset="0"/>
                        <a:ea typeface="+mn-ea"/>
                        <a:cs typeface="Courier New" panose="02070309020205020404" pitchFamily="49"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0" i="0" u="none" strike="noStrike" kern="1200" baseline="0" dirty="0" smtClean="0">
                          <a:solidFill>
                            <a:schemeClr val="dk1"/>
                          </a:solidFill>
                          <a:latin typeface="+mn-lt"/>
                          <a:ea typeface="+mn-ea"/>
                          <a:cs typeface="+mn-cs"/>
                        </a:rPr>
                        <a:t>This method returns whether the database supports transactions and returns a </a:t>
                      </a:r>
                      <a:r>
                        <a:rPr lang="en-US" sz="1400" b="0" i="0" u="none" strike="noStrike" kern="1200" baseline="0" dirty="0" err="1" smtClean="0">
                          <a:solidFill>
                            <a:schemeClr val="dk1"/>
                          </a:solidFill>
                          <a:latin typeface="+mn-lt"/>
                          <a:ea typeface="+mn-ea"/>
                          <a:cs typeface="+mn-cs"/>
                        </a:rPr>
                        <a:t>boolean</a:t>
                      </a:r>
                      <a:r>
                        <a:rPr lang="en-US" sz="1400" b="0" i="0" u="none" strike="noStrike" kern="1200" baseline="0" dirty="0" smtClean="0">
                          <a:solidFill>
                            <a:schemeClr val="dk1"/>
                          </a:solidFill>
                          <a:latin typeface="+mn-lt"/>
                          <a:ea typeface="+mn-ea"/>
                          <a:cs typeface="+mn-cs"/>
                        </a:rPr>
                        <a:t> value of true if transaction is supported, otherwise returns false. 	</a:t>
                      </a:r>
                    </a:p>
                    <a:p>
                      <a:endParaRPr lang="en-US" sz="1400" b="0" i="0" u="none" strike="noStrike" kern="1200" baseline="0" dirty="0">
                        <a:solidFill>
                          <a:schemeClr val="dk1"/>
                        </a:solidFill>
                        <a:latin typeface="+mn-lt"/>
                        <a:ea typeface="+mn-ea"/>
                        <a:cs typeface="+mn-cs"/>
                      </a:endParaRPr>
                    </a:p>
                  </a:txBody>
                  <a:tcPr/>
                </a:tc>
              </a:tr>
            </a:tbl>
          </a:graphicData>
        </a:graphic>
      </p:graphicFrame>
      <p:sp>
        <p:nvSpPr>
          <p:cNvPr id="6" name="Content Placeholder 1"/>
          <p:cNvSpPr>
            <a:spLocks noGrp="1"/>
          </p:cNvSpPr>
          <p:nvPr>
            <p:ph idx="1"/>
          </p:nvPr>
        </p:nvSpPr>
        <p:spPr>
          <a:xfrm>
            <a:off x="198363" y="908720"/>
            <a:ext cx="8610600" cy="1152128"/>
          </a:xfrm>
        </p:spPr>
        <p:txBody>
          <a:bodyPr/>
          <a:lstStyle/>
          <a:p>
            <a:r>
              <a:rPr lang="en-US" sz="2400" dirty="0"/>
              <a:t>The </a:t>
            </a:r>
            <a:r>
              <a:rPr lang="en-US" sz="2400" dirty="0" smtClean="0"/>
              <a:t>following table describes some more methods: </a:t>
            </a:r>
          </a:p>
        </p:txBody>
      </p:sp>
    </p:spTree>
    <p:extLst>
      <p:ext uri="{BB962C8B-B14F-4D97-AF65-F5344CB8AC3E}">
        <p14:creationId xmlns:p14="http://schemas.microsoft.com/office/powerpoint/2010/main" val="2864836487"/>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sz="2400" dirty="0"/>
              <a:t>The information that describes about the data contained in a </a:t>
            </a:r>
            <a:r>
              <a:rPr lang="en-US" sz="2400" dirty="0" err="1">
                <a:latin typeface="Courier New" panose="02070309020205020404" pitchFamily="49" charset="0"/>
                <a:cs typeface="Courier New" panose="02070309020205020404" pitchFamily="49" charset="0"/>
              </a:rPr>
              <a:t>ResultSet</a:t>
            </a:r>
            <a:r>
              <a:rPr lang="en-US" sz="2400" dirty="0"/>
              <a:t> is known as the </a:t>
            </a:r>
            <a:r>
              <a:rPr lang="en-US" sz="2400" dirty="0" err="1">
                <a:latin typeface="Courier New" panose="02070309020205020404" pitchFamily="49" charset="0"/>
                <a:cs typeface="Courier New" panose="02070309020205020404" pitchFamily="49" charset="0"/>
              </a:rPr>
              <a:t>ResultSet</a:t>
            </a:r>
            <a:r>
              <a:rPr lang="en-US" sz="2400" dirty="0"/>
              <a:t> metadata. </a:t>
            </a:r>
            <a:endParaRPr lang="en-US" sz="2400" dirty="0" smtClean="0"/>
          </a:p>
          <a:p>
            <a:r>
              <a:rPr lang="en-US" sz="2400" dirty="0" smtClean="0"/>
              <a:t>This </a:t>
            </a:r>
            <a:r>
              <a:rPr lang="en-US" sz="2400" dirty="0"/>
              <a:t>metadata information is stored by the objects of </a:t>
            </a:r>
            <a:r>
              <a:rPr lang="en-US" sz="2400" dirty="0" err="1">
                <a:latin typeface="Courier New" panose="02070309020205020404" pitchFamily="49" charset="0"/>
                <a:cs typeface="Courier New" panose="02070309020205020404" pitchFamily="49" charset="0"/>
              </a:rPr>
              <a:t>ResultSetMetaData</a:t>
            </a:r>
            <a:r>
              <a:rPr lang="en-US" sz="2400" dirty="0"/>
              <a:t> interface in the </a:t>
            </a:r>
            <a:r>
              <a:rPr lang="en-US" sz="2400" dirty="0" err="1"/>
              <a:t>java.sql</a:t>
            </a:r>
            <a:r>
              <a:rPr lang="en-US" sz="2400" dirty="0"/>
              <a:t> package. </a:t>
            </a:r>
            <a:endParaRPr lang="en-US" sz="2400" dirty="0" smtClean="0"/>
          </a:p>
          <a:p>
            <a:r>
              <a:rPr lang="en-US" sz="2400" dirty="0" smtClean="0"/>
              <a:t>This </a:t>
            </a:r>
            <a:r>
              <a:rPr lang="en-US" sz="2400" dirty="0"/>
              <a:t>object can give the information about attributes like column names, number of </a:t>
            </a:r>
            <a:r>
              <a:rPr lang="en-US" sz="2400" dirty="0" smtClean="0"/>
              <a:t>columns, and </a:t>
            </a:r>
            <a:r>
              <a:rPr lang="en-US" sz="2400" dirty="0"/>
              <a:t>data types for the columns in the result set. </a:t>
            </a:r>
          </a:p>
          <a:p>
            <a:r>
              <a:rPr lang="en-US" sz="2400" dirty="0"/>
              <a:t>To retrieve all these information, a </a:t>
            </a:r>
            <a:r>
              <a:rPr lang="en-US" sz="2400" dirty="0" err="1">
                <a:latin typeface="Courier New" panose="02070309020205020404" pitchFamily="49" charset="0"/>
                <a:cs typeface="Courier New" panose="02070309020205020404" pitchFamily="49" charset="0"/>
              </a:rPr>
              <a:t>ResultSetMetaData</a:t>
            </a:r>
            <a:r>
              <a:rPr lang="en-US" sz="2400" dirty="0"/>
              <a:t> object is created and assigned with the results fetched by the </a:t>
            </a:r>
            <a:r>
              <a:rPr lang="en-US" sz="2400" dirty="0" err="1">
                <a:latin typeface="Courier New" panose="02070309020205020404" pitchFamily="49" charset="0"/>
                <a:cs typeface="Courier New" panose="02070309020205020404" pitchFamily="49" charset="0"/>
              </a:rPr>
              <a:t>getMetaData</a:t>
            </a:r>
            <a:r>
              <a:rPr lang="en-US" sz="2400" dirty="0">
                <a:latin typeface="Courier New" panose="02070309020205020404" pitchFamily="49" charset="0"/>
                <a:cs typeface="Courier New" panose="02070309020205020404" pitchFamily="49" charset="0"/>
              </a:rPr>
              <a:t>() </a:t>
            </a:r>
            <a:r>
              <a:rPr lang="en-US" sz="2400" dirty="0"/>
              <a:t>method, called by the </a:t>
            </a:r>
            <a:r>
              <a:rPr lang="en-US" sz="2400" dirty="0" err="1">
                <a:latin typeface="Courier New" panose="02070309020205020404" pitchFamily="49" charset="0"/>
                <a:cs typeface="Courier New" panose="02070309020205020404" pitchFamily="49" charset="0"/>
              </a:rPr>
              <a:t>ResultSet</a:t>
            </a:r>
            <a:r>
              <a:rPr lang="en-US" sz="2400" dirty="0"/>
              <a:t> object. </a:t>
            </a:r>
            <a:endParaRPr lang="en-GB" sz="2400" dirty="0"/>
          </a:p>
        </p:txBody>
      </p:sp>
      <p:sp>
        <p:nvSpPr>
          <p:cNvPr id="3" name="Title 2"/>
          <p:cNvSpPr>
            <a:spLocks noGrp="1"/>
          </p:cNvSpPr>
          <p:nvPr>
            <p:ph type="title"/>
          </p:nvPr>
        </p:nvSpPr>
        <p:spPr>
          <a:xfrm>
            <a:off x="228600" y="152400"/>
            <a:ext cx="8087816" cy="411163"/>
          </a:xfrm>
        </p:spPr>
        <p:txBody>
          <a:bodyPr/>
          <a:lstStyle/>
          <a:p>
            <a:r>
              <a:rPr lang="en-US" dirty="0" err="1" smtClean="0"/>
              <a:t>ResultSetMetaData</a:t>
            </a:r>
            <a:r>
              <a:rPr lang="en-US" dirty="0" smtClean="0"/>
              <a:t> Interface </a:t>
            </a:r>
            <a:endParaRPr lang="en-GB" dirty="0"/>
          </a:p>
        </p:txBody>
      </p:sp>
      <p:sp>
        <p:nvSpPr>
          <p:cNvPr id="4" name="Footer Placeholder 3"/>
          <p:cNvSpPr>
            <a:spLocks noGrp="1"/>
          </p:cNvSpPr>
          <p:nvPr>
            <p:ph type="ftr" sz="quarter" idx="3"/>
          </p:nvPr>
        </p:nvSpPr>
        <p:spPr/>
        <p:txBody>
          <a:bodyPr/>
          <a:lstStyle/>
          <a:p>
            <a:pPr>
              <a:defRPr/>
            </a:pPr>
            <a:r>
              <a:rPr lang="en-US" smtClean="0"/>
              <a:t>© Aptech Ltd.                                                                                                       JDBC API/Session 9</a:t>
            </a:r>
            <a:endParaRPr lang="en-US" dirty="0"/>
          </a:p>
        </p:txBody>
      </p:sp>
      <p:sp>
        <p:nvSpPr>
          <p:cNvPr id="5" name="Slide Number Placeholder 4"/>
          <p:cNvSpPr>
            <a:spLocks noGrp="1"/>
          </p:cNvSpPr>
          <p:nvPr>
            <p:ph type="sldNum" sz="quarter" idx="4"/>
          </p:nvPr>
        </p:nvSpPr>
        <p:spPr/>
        <p:txBody>
          <a:bodyPr/>
          <a:lstStyle/>
          <a:p>
            <a:pPr>
              <a:defRPr/>
            </a:pPr>
            <a:fld id="{0B7F2F63-BF3E-4C0C-A868-2C657446BA07}" type="slidenum">
              <a:rPr lang="en-US" smtClean="0"/>
              <a:pPr>
                <a:defRPr/>
              </a:pPr>
              <a:t>51</a:t>
            </a:fld>
            <a:endParaRPr lang="en-US" dirty="0"/>
          </a:p>
        </p:txBody>
      </p:sp>
      <p:sp>
        <p:nvSpPr>
          <p:cNvPr id="6" name="TextBox 5"/>
          <p:cNvSpPr txBox="1"/>
          <p:nvPr/>
        </p:nvSpPr>
        <p:spPr>
          <a:xfrm>
            <a:off x="820738" y="5475108"/>
            <a:ext cx="7643866" cy="286232"/>
          </a:xfrm>
          <a:prstGeom prst="rect">
            <a:avLst/>
          </a:prstGeom>
          <a:solidFill>
            <a:schemeClr val="accent6">
              <a:lumMod val="60000"/>
              <a:lumOff val="40000"/>
            </a:schemeClr>
          </a:solidFill>
          <a:ln>
            <a:solidFill>
              <a:schemeClr val="accent6">
                <a:lumMod val="60000"/>
                <a:lumOff val="40000"/>
              </a:schemeClr>
            </a:solidFill>
          </a:ln>
        </p:spPr>
        <p:txBody>
          <a:bodyPr wrap="square" rtlCol="0">
            <a:spAutoFit/>
          </a:bodyPr>
          <a:lstStyle/>
          <a:p>
            <a:r>
              <a:rPr lang="en-US" sz="1800" dirty="0" err="1"/>
              <a:t>ResultSetMetaData</a:t>
            </a:r>
            <a:r>
              <a:rPr lang="en-US" sz="1800" dirty="0"/>
              <a:t> </a:t>
            </a:r>
            <a:r>
              <a:rPr lang="en-US" sz="1800" dirty="0" err="1"/>
              <a:t>rmd</a:t>
            </a:r>
            <a:r>
              <a:rPr lang="en-US" sz="1800" dirty="0"/>
              <a:t> = </a:t>
            </a:r>
            <a:r>
              <a:rPr lang="en-US" sz="1800" dirty="0" err="1"/>
              <a:t>rs.getMetaData</a:t>
            </a:r>
            <a:r>
              <a:rPr lang="en-US" sz="1800" dirty="0"/>
              <a:t>(); 		</a:t>
            </a:r>
          </a:p>
        </p:txBody>
      </p:sp>
      <p:sp>
        <p:nvSpPr>
          <p:cNvPr id="7" name="TextBox 6"/>
          <p:cNvSpPr txBox="1"/>
          <p:nvPr/>
        </p:nvSpPr>
        <p:spPr>
          <a:xfrm>
            <a:off x="827584" y="4950370"/>
            <a:ext cx="1785950" cy="400110"/>
          </a:xfrm>
          <a:prstGeom prst="rect">
            <a:avLst/>
          </a:prstGeom>
        </p:spPr>
        <p:style>
          <a:lnRef idx="1">
            <a:schemeClr val="accent4"/>
          </a:lnRef>
          <a:fillRef idx="3">
            <a:schemeClr val="accent4"/>
          </a:fillRef>
          <a:effectRef idx="2">
            <a:schemeClr val="accent4"/>
          </a:effectRef>
          <a:fontRef idx="minor">
            <a:schemeClr val="lt1"/>
          </a:fontRef>
        </p:style>
        <p:txBody>
          <a:bodyPr wrap="square" rtlCol="0">
            <a:spAutoFit/>
          </a:bodyPr>
          <a:lstStyle/>
          <a:p>
            <a:pPr algn="ctr">
              <a:lnSpc>
                <a:spcPct val="100000"/>
              </a:lnSpc>
            </a:pPr>
            <a:r>
              <a:rPr lang="en-GB" sz="2000" dirty="0" smtClean="0"/>
              <a:t>Code Snippet</a:t>
            </a:r>
            <a:endParaRPr lang="en-GB" sz="2000" dirty="0"/>
          </a:p>
        </p:txBody>
      </p:sp>
    </p:spTree>
    <p:extLst>
      <p:ext uri="{BB962C8B-B14F-4D97-AF65-F5344CB8AC3E}">
        <p14:creationId xmlns:p14="http://schemas.microsoft.com/office/powerpoint/2010/main" val="3958552539"/>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IN" sz="2400" dirty="0" err="1" smtClean="0">
                <a:latin typeface="Courier New" panose="02070309020205020404" pitchFamily="49" charset="0"/>
                <a:cs typeface="Courier New" panose="02070309020205020404" pitchFamily="49" charset="0"/>
              </a:rPr>
              <a:t>getColumnName</a:t>
            </a:r>
            <a:r>
              <a:rPr lang="en-IN" sz="2400" dirty="0" smtClean="0">
                <a:latin typeface="Courier New" panose="02070309020205020404" pitchFamily="49" charset="0"/>
                <a:cs typeface="Courier New" panose="02070309020205020404" pitchFamily="49" charset="0"/>
              </a:rPr>
              <a:t>()</a:t>
            </a:r>
          </a:p>
          <a:p>
            <a:pPr lvl="1"/>
            <a:r>
              <a:rPr lang="en-GB" sz="2000" dirty="0" smtClean="0"/>
              <a:t>Retrieves </a:t>
            </a:r>
            <a:r>
              <a:rPr lang="en-GB" sz="2000" dirty="0"/>
              <a:t>the name of the specified column and returns the same as a String.</a:t>
            </a:r>
          </a:p>
          <a:p>
            <a:pPr lvl="1"/>
            <a:r>
              <a:rPr lang="en-IN" sz="2000" dirty="0" smtClean="0"/>
              <a:t>Example: </a:t>
            </a:r>
            <a:r>
              <a:rPr lang="en-IN" sz="2000" dirty="0" smtClean="0">
                <a:latin typeface="Courier New" panose="02070309020205020404" pitchFamily="49" charset="0"/>
                <a:cs typeface="Courier New" panose="02070309020205020404" pitchFamily="49" charset="0"/>
              </a:rPr>
              <a:t>String </a:t>
            </a:r>
            <a:r>
              <a:rPr lang="en-IN" sz="2000" dirty="0" err="1" smtClean="0">
                <a:latin typeface="Courier New" panose="02070309020205020404" pitchFamily="49" charset="0"/>
                <a:cs typeface="Courier New" panose="02070309020205020404" pitchFamily="49" charset="0"/>
              </a:rPr>
              <a:t>colName</a:t>
            </a:r>
            <a:r>
              <a:rPr lang="en-IN" sz="2000" dirty="0" smtClean="0">
                <a:latin typeface="Courier New" panose="02070309020205020404" pitchFamily="49" charset="0"/>
                <a:cs typeface="Courier New" panose="02070309020205020404" pitchFamily="49" charset="0"/>
              </a:rPr>
              <a:t> = rmd1.getColumnName(2);</a:t>
            </a:r>
            <a:endParaRPr lang="en-US" sz="2000" dirty="0">
              <a:latin typeface="Courier New" panose="02070309020205020404" pitchFamily="49" charset="0"/>
              <a:cs typeface="Courier New" panose="02070309020205020404" pitchFamily="49" charset="0"/>
            </a:endParaRPr>
          </a:p>
          <a:p>
            <a:r>
              <a:rPr lang="en-IN" sz="2400" dirty="0" err="1" smtClean="0">
                <a:latin typeface="Courier New" panose="02070309020205020404" pitchFamily="49" charset="0"/>
                <a:cs typeface="Courier New" panose="02070309020205020404" pitchFamily="49" charset="0"/>
              </a:rPr>
              <a:t>getColumnCount</a:t>
            </a:r>
            <a:r>
              <a:rPr lang="en-IN" sz="2400" dirty="0" smtClean="0">
                <a:latin typeface="Courier New" panose="02070309020205020404" pitchFamily="49" charset="0"/>
                <a:cs typeface="Courier New" panose="02070309020205020404" pitchFamily="49" charset="0"/>
              </a:rPr>
              <a:t>()</a:t>
            </a:r>
          </a:p>
          <a:p>
            <a:pPr lvl="1"/>
            <a:r>
              <a:rPr lang="en-GB" sz="2000" dirty="0" smtClean="0"/>
              <a:t>Retrieves </a:t>
            </a:r>
            <a:r>
              <a:rPr lang="en-GB" sz="2000" dirty="0"/>
              <a:t>and returns the number of columns as an integer in the current </a:t>
            </a:r>
            <a:r>
              <a:rPr lang="en-GB" sz="2000" dirty="0" err="1">
                <a:latin typeface="Courier New" panose="02070309020205020404" pitchFamily="49" charset="0"/>
                <a:cs typeface="Courier New" panose="02070309020205020404" pitchFamily="49" charset="0"/>
              </a:rPr>
              <a:t>ResultSet</a:t>
            </a:r>
            <a:r>
              <a:rPr lang="en-GB" sz="2000" dirty="0"/>
              <a:t> </a:t>
            </a:r>
            <a:r>
              <a:rPr lang="en-GB" sz="2000" dirty="0" smtClean="0"/>
              <a:t>object.</a:t>
            </a:r>
          </a:p>
          <a:p>
            <a:pPr lvl="1"/>
            <a:r>
              <a:rPr lang="en-GB" sz="2000" dirty="0" smtClean="0"/>
              <a:t>Example: </a:t>
            </a:r>
            <a:r>
              <a:rPr lang="en-GB" sz="2000" dirty="0" err="1" smtClean="0">
                <a:latin typeface="Courier New" panose="02070309020205020404" pitchFamily="49" charset="0"/>
                <a:cs typeface="Courier New" panose="02070309020205020404" pitchFamily="49" charset="0"/>
              </a:rPr>
              <a:t>int</a:t>
            </a:r>
            <a:r>
              <a:rPr lang="en-GB" sz="2000" dirty="0" smtClean="0">
                <a:latin typeface="Courier New" panose="02070309020205020404" pitchFamily="49" charset="0"/>
                <a:cs typeface="Courier New" panose="02070309020205020404" pitchFamily="49" charset="0"/>
              </a:rPr>
              <a:t> </a:t>
            </a:r>
            <a:r>
              <a:rPr lang="en-GB" sz="2000" dirty="0" err="1" smtClean="0">
                <a:latin typeface="Courier New" panose="02070309020205020404" pitchFamily="49" charset="0"/>
                <a:cs typeface="Courier New" panose="02070309020205020404" pitchFamily="49" charset="0"/>
              </a:rPr>
              <a:t>totalCols</a:t>
            </a:r>
            <a:r>
              <a:rPr lang="en-GB" sz="2000" dirty="0" smtClean="0">
                <a:latin typeface="Courier New" panose="02070309020205020404" pitchFamily="49" charset="0"/>
                <a:cs typeface="Courier New" panose="02070309020205020404" pitchFamily="49" charset="0"/>
              </a:rPr>
              <a:t> = rmd1.getColumnCount();</a:t>
            </a:r>
          </a:p>
          <a:p>
            <a:r>
              <a:rPr lang="en-GB" sz="2400" dirty="0" err="1" smtClean="0">
                <a:latin typeface="Courier New" panose="02070309020205020404" pitchFamily="49" charset="0"/>
                <a:cs typeface="Courier New" panose="02070309020205020404" pitchFamily="49" charset="0"/>
              </a:rPr>
              <a:t>getColumntype</a:t>
            </a:r>
            <a:r>
              <a:rPr lang="en-GB" sz="2400" dirty="0" smtClean="0">
                <a:latin typeface="Courier New" panose="02070309020205020404" pitchFamily="49" charset="0"/>
                <a:cs typeface="Courier New" panose="02070309020205020404" pitchFamily="49" charset="0"/>
              </a:rPr>
              <a:t>()</a:t>
            </a:r>
          </a:p>
          <a:p>
            <a:pPr lvl="1"/>
            <a:r>
              <a:rPr lang="en-GB" sz="2000" dirty="0"/>
              <a:t>R</a:t>
            </a:r>
            <a:r>
              <a:rPr lang="en-GB" sz="2000" dirty="0" smtClean="0"/>
              <a:t>etrieves </a:t>
            </a:r>
            <a:r>
              <a:rPr lang="en-GB" sz="2000" dirty="0"/>
              <a:t>the SQL type of the specified column and returns the same as a String.</a:t>
            </a:r>
          </a:p>
          <a:p>
            <a:pPr lvl="1"/>
            <a:r>
              <a:rPr lang="en-GB" sz="2000" dirty="0" smtClean="0"/>
              <a:t>Example: </a:t>
            </a:r>
            <a:r>
              <a:rPr lang="en-GB" sz="2000" dirty="0" smtClean="0">
                <a:latin typeface="Courier New" panose="02070309020205020404" pitchFamily="49" charset="0"/>
                <a:cs typeface="Courier New" panose="02070309020205020404" pitchFamily="49" charset="0"/>
              </a:rPr>
              <a:t>String </a:t>
            </a:r>
            <a:r>
              <a:rPr lang="en-GB" sz="2000" dirty="0" err="1" smtClean="0">
                <a:latin typeface="Courier New" panose="02070309020205020404" pitchFamily="49" charset="0"/>
                <a:cs typeface="Courier New" panose="02070309020205020404" pitchFamily="49" charset="0"/>
              </a:rPr>
              <a:t>colType</a:t>
            </a:r>
            <a:r>
              <a:rPr lang="en-GB" sz="2000" dirty="0" smtClean="0">
                <a:latin typeface="Courier New" panose="02070309020205020404" pitchFamily="49" charset="0"/>
                <a:cs typeface="Courier New" panose="02070309020205020404" pitchFamily="49" charset="0"/>
              </a:rPr>
              <a:t> = rmd1.getColumntype();</a:t>
            </a:r>
            <a:endParaRPr lang="en-GB" sz="2000" dirty="0">
              <a:latin typeface="Courier New" panose="02070309020205020404" pitchFamily="49" charset="0"/>
              <a:cs typeface="Courier New" panose="02070309020205020404" pitchFamily="49" charset="0"/>
            </a:endParaRPr>
          </a:p>
          <a:p>
            <a:pPr lvl="1"/>
            <a:endParaRPr lang="en-US" dirty="0"/>
          </a:p>
          <a:p>
            <a:pPr lvl="1"/>
            <a:endParaRPr lang="en-US" dirty="0"/>
          </a:p>
        </p:txBody>
      </p:sp>
      <p:sp>
        <p:nvSpPr>
          <p:cNvPr id="3" name="Title 2"/>
          <p:cNvSpPr>
            <a:spLocks noGrp="1"/>
          </p:cNvSpPr>
          <p:nvPr>
            <p:ph type="title"/>
          </p:nvPr>
        </p:nvSpPr>
        <p:spPr/>
        <p:txBody>
          <a:bodyPr/>
          <a:lstStyle/>
          <a:p>
            <a:r>
              <a:rPr lang="en-US" dirty="0" err="1" smtClean="0"/>
              <a:t>ResultSetMetaData</a:t>
            </a:r>
            <a:r>
              <a:rPr lang="en-US" dirty="0" smtClean="0"/>
              <a:t> </a:t>
            </a:r>
            <a:r>
              <a:rPr lang="en-US" dirty="0"/>
              <a:t>Methods </a:t>
            </a:r>
            <a:endParaRPr lang="en-GB" dirty="0"/>
          </a:p>
        </p:txBody>
      </p:sp>
      <p:sp>
        <p:nvSpPr>
          <p:cNvPr id="4" name="Footer Placeholder 3"/>
          <p:cNvSpPr>
            <a:spLocks noGrp="1"/>
          </p:cNvSpPr>
          <p:nvPr>
            <p:ph type="ftr" sz="quarter" idx="3"/>
          </p:nvPr>
        </p:nvSpPr>
        <p:spPr/>
        <p:txBody>
          <a:bodyPr/>
          <a:lstStyle/>
          <a:p>
            <a:pPr>
              <a:defRPr/>
            </a:pPr>
            <a:r>
              <a:rPr lang="en-US" smtClean="0"/>
              <a:t>© Aptech Ltd.                                                                                                       JDBC API/Session 9</a:t>
            </a:r>
            <a:endParaRPr lang="en-US" dirty="0"/>
          </a:p>
        </p:txBody>
      </p:sp>
      <p:sp>
        <p:nvSpPr>
          <p:cNvPr id="5" name="Slide Number Placeholder 4"/>
          <p:cNvSpPr>
            <a:spLocks noGrp="1"/>
          </p:cNvSpPr>
          <p:nvPr>
            <p:ph type="sldNum" sz="quarter" idx="4"/>
          </p:nvPr>
        </p:nvSpPr>
        <p:spPr/>
        <p:txBody>
          <a:bodyPr/>
          <a:lstStyle/>
          <a:p>
            <a:pPr>
              <a:defRPr/>
            </a:pPr>
            <a:fld id="{0B7F2F63-BF3E-4C0C-A868-2C657446BA07}" type="slidenum">
              <a:rPr lang="en-US" smtClean="0"/>
              <a:pPr>
                <a:defRPr/>
              </a:pPr>
              <a:t>52</a:t>
            </a:fld>
            <a:endParaRPr lang="en-US" dirty="0"/>
          </a:p>
        </p:txBody>
      </p:sp>
    </p:spTree>
    <p:extLst>
      <p:ext uri="{BB962C8B-B14F-4D97-AF65-F5344CB8AC3E}">
        <p14:creationId xmlns:p14="http://schemas.microsoft.com/office/powerpoint/2010/main" val="3811871791"/>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sz="2400" dirty="0"/>
              <a:t>SQL Server 2012 is a widely used database from Microsoft. </a:t>
            </a:r>
            <a:endParaRPr lang="en-US" sz="2400" dirty="0" smtClean="0"/>
          </a:p>
          <a:p>
            <a:r>
              <a:rPr lang="en-US" sz="2400" dirty="0" smtClean="0"/>
              <a:t>It </a:t>
            </a:r>
            <a:r>
              <a:rPr lang="en-US" sz="2400" dirty="0"/>
              <a:t>allows the user to manipulate data with a large number of data types, stored procedures, and offers a secure platform for developing enterprise database applications. </a:t>
            </a:r>
            <a:endParaRPr lang="en-US" sz="2400" dirty="0" smtClean="0"/>
          </a:p>
          <a:p>
            <a:r>
              <a:rPr lang="en-US" sz="2400" dirty="0" smtClean="0"/>
              <a:t>Java </a:t>
            </a:r>
            <a:r>
              <a:rPr lang="en-US" sz="2400" dirty="0"/>
              <a:t>applications can be connected to SQL Server 2012 through Type 4 JDBC Driver. </a:t>
            </a:r>
            <a:endParaRPr lang="en-GB" sz="2400" dirty="0"/>
          </a:p>
        </p:txBody>
      </p:sp>
      <p:sp>
        <p:nvSpPr>
          <p:cNvPr id="3" name="Title 2"/>
          <p:cNvSpPr>
            <a:spLocks noGrp="1"/>
          </p:cNvSpPr>
          <p:nvPr>
            <p:ph type="title"/>
          </p:nvPr>
        </p:nvSpPr>
        <p:spPr>
          <a:xfrm>
            <a:off x="228600" y="152400"/>
            <a:ext cx="8087816" cy="411163"/>
          </a:xfrm>
        </p:spPr>
        <p:txBody>
          <a:bodyPr/>
          <a:lstStyle/>
          <a:p>
            <a:r>
              <a:rPr lang="en-US" dirty="0" smtClean="0"/>
              <a:t>Connecting </a:t>
            </a:r>
            <a:r>
              <a:rPr lang="en-US" dirty="0"/>
              <a:t>to Database Using Type 4 Driver </a:t>
            </a:r>
            <a:endParaRPr lang="en-GB" dirty="0"/>
          </a:p>
        </p:txBody>
      </p:sp>
      <p:sp>
        <p:nvSpPr>
          <p:cNvPr id="4" name="Footer Placeholder 3"/>
          <p:cNvSpPr>
            <a:spLocks noGrp="1"/>
          </p:cNvSpPr>
          <p:nvPr>
            <p:ph type="ftr" sz="quarter" idx="3"/>
          </p:nvPr>
        </p:nvSpPr>
        <p:spPr/>
        <p:txBody>
          <a:bodyPr/>
          <a:lstStyle/>
          <a:p>
            <a:pPr>
              <a:defRPr/>
            </a:pPr>
            <a:r>
              <a:rPr lang="en-US" smtClean="0"/>
              <a:t>© Aptech Ltd.                                                                                                       JDBC API/Session 9</a:t>
            </a:r>
            <a:endParaRPr lang="en-US" dirty="0"/>
          </a:p>
        </p:txBody>
      </p:sp>
      <p:sp>
        <p:nvSpPr>
          <p:cNvPr id="5" name="Slide Number Placeholder 4"/>
          <p:cNvSpPr>
            <a:spLocks noGrp="1"/>
          </p:cNvSpPr>
          <p:nvPr>
            <p:ph type="sldNum" sz="quarter" idx="4"/>
          </p:nvPr>
        </p:nvSpPr>
        <p:spPr/>
        <p:txBody>
          <a:bodyPr/>
          <a:lstStyle/>
          <a:p>
            <a:pPr>
              <a:defRPr/>
            </a:pPr>
            <a:fld id="{0B7F2F63-BF3E-4C0C-A868-2C657446BA07}" type="slidenum">
              <a:rPr lang="en-US" smtClean="0"/>
              <a:pPr>
                <a:defRPr/>
              </a:pPr>
              <a:t>53</a:t>
            </a:fld>
            <a:endParaRPr lang="en-US" dirty="0"/>
          </a:p>
        </p:txBody>
      </p:sp>
      <p:sp>
        <p:nvSpPr>
          <p:cNvPr id="6" name="TextBox 5"/>
          <p:cNvSpPr txBox="1"/>
          <p:nvPr/>
        </p:nvSpPr>
        <p:spPr>
          <a:xfrm>
            <a:off x="788167" y="3923763"/>
            <a:ext cx="7643866" cy="480131"/>
          </a:xfrm>
          <a:prstGeom prst="rect">
            <a:avLst/>
          </a:prstGeom>
          <a:solidFill>
            <a:schemeClr val="accent6">
              <a:lumMod val="60000"/>
              <a:lumOff val="40000"/>
            </a:schemeClr>
          </a:solidFill>
          <a:ln>
            <a:solidFill>
              <a:schemeClr val="accent6">
                <a:lumMod val="60000"/>
                <a:lumOff val="40000"/>
              </a:schemeClr>
            </a:solidFill>
          </a:ln>
        </p:spPr>
        <p:txBody>
          <a:bodyPr wrap="square" rtlCol="0">
            <a:spAutoFit/>
          </a:bodyPr>
          <a:lstStyle/>
          <a:p>
            <a:r>
              <a:rPr lang="en-US" sz="1800" dirty="0" err="1"/>
              <a:t>jdbc:sqlserver</a:t>
            </a:r>
            <a:r>
              <a:rPr lang="en-US" sz="1800" dirty="0"/>
              <a:t>://</a:t>
            </a:r>
            <a:r>
              <a:rPr lang="en-US" sz="1800" dirty="0" err="1"/>
              <a:t>serverName;instanceName:portNumber;property</a:t>
            </a:r>
            <a:r>
              <a:rPr lang="en-US" sz="1800" dirty="0"/>
              <a:t>=value[;property =value] 		</a:t>
            </a:r>
          </a:p>
        </p:txBody>
      </p:sp>
      <p:sp>
        <p:nvSpPr>
          <p:cNvPr id="7" name="TextBox 6"/>
          <p:cNvSpPr txBox="1"/>
          <p:nvPr/>
        </p:nvSpPr>
        <p:spPr>
          <a:xfrm>
            <a:off x="827584" y="3384001"/>
            <a:ext cx="1785950" cy="400110"/>
          </a:xfrm>
          <a:prstGeom prst="rect">
            <a:avLst/>
          </a:prstGeom>
        </p:spPr>
        <p:style>
          <a:lnRef idx="1">
            <a:schemeClr val="accent4"/>
          </a:lnRef>
          <a:fillRef idx="3">
            <a:schemeClr val="accent4"/>
          </a:fillRef>
          <a:effectRef idx="2">
            <a:schemeClr val="accent4"/>
          </a:effectRef>
          <a:fontRef idx="minor">
            <a:schemeClr val="lt1"/>
          </a:fontRef>
        </p:style>
        <p:txBody>
          <a:bodyPr wrap="square" rtlCol="0">
            <a:spAutoFit/>
          </a:bodyPr>
          <a:lstStyle/>
          <a:p>
            <a:pPr algn="ctr">
              <a:lnSpc>
                <a:spcPct val="100000"/>
              </a:lnSpc>
            </a:pPr>
            <a:r>
              <a:rPr lang="en-GB" sz="2000" dirty="0" smtClean="0"/>
              <a:t>Syntax</a:t>
            </a:r>
            <a:endParaRPr lang="en-GB" sz="2000" dirty="0"/>
          </a:p>
        </p:txBody>
      </p:sp>
      <p:sp>
        <p:nvSpPr>
          <p:cNvPr id="8" name="TextBox 7"/>
          <p:cNvSpPr txBox="1"/>
          <p:nvPr/>
        </p:nvSpPr>
        <p:spPr>
          <a:xfrm>
            <a:off x="857895" y="5283592"/>
            <a:ext cx="7643866" cy="480131"/>
          </a:xfrm>
          <a:prstGeom prst="rect">
            <a:avLst/>
          </a:prstGeom>
          <a:solidFill>
            <a:schemeClr val="accent6">
              <a:lumMod val="60000"/>
              <a:lumOff val="40000"/>
            </a:schemeClr>
          </a:solidFill>
          <a:ln>
            <a:solidFill>
              <a:schemeClr val="accent6">
                <a:lumMod val="60000"/>
                <a:lumOff val="40000"/>
              </a:schemeClr>
            </a:solidFill>
          </a:ln>
        </p:spPr>
        <p:txBody>
          <a:bodyPr wrap="square" rtlCol="0">
            <a:spAutoFit/>
          </a:bodyPr>
          <a:lstStyle/>
          <a:p>
            <a:r>
              <a:rPr lang="en-US" sz="1800" dirty="0" err="1"/>
              <a:t>jdbc:sqlserver</a:t>
            </a:r>
            <a:r>
              <a:rPr lang="en-US" sz="1800" dirty="0"/>
              <a:t>://</a:t>
            </a:r>
            <a:r>
              <a:rPr lang="en-US" sz="1800" dirty="0" err="1"/>
              <a:t>localhost;user</a:t>
            </a:r>
            <a:r>
              <a:rPr lang="en-US" sz="1800" dirty="0"/>
              <a:t>=</a:t>
            </a:r>
            <a:r>
              <a:rPr lang="en-US" sz="1800" dirty="0" err="1"/>
              <a:t>Author;password</a:t>
            </a:r>
            <a:r>
              <a:rPr lang="en-US" sz="1800" dirty="0"/>
              <a:t>=******; 		</a:t>
            </a:r>
          </a:p>
        </p:txBody>
      </p:sp>
      <p:sp>
        <p:nvSpPr>
          <p:cNvPr id="9" name="TextBox 8"/>
          <p:cNvSpPr txBox="1"/>
          <p:nvPr/>
        </p:nvSpPr>
        <p:spPr>
          <a:xfrm>
            <a:off x="827584" y="4682223"/>
            <a:ext cx="1785950" cy="400110"/>
          </a:xfrm>
          <a:prstGeom prst="rect">
            <a:avLst/>
          </a:prstGeom>
        </p:spPr>
        <p:style>
          <a:lnRef idx="1">
            <a:schemeClr val="accent4"/>
          </a:lnRef>
          <a:fillRef idx="3">
            <a:schemeClr val="accent4"/>
          </a:fillRef>
          <a:effectRef idx="2">
            <a:schemeClr val="accent4"/>
          </a:effectRef>
          <a:fontRef idx="minor">
            <a:schemeClr val="lt1"/>
          </a:fontRef>
        </p:style>
        <p:txBody>
          <a:bodyPr wrap="square" rtlCol="0">
            <a:spAutoFit/>
          </a:bodyPr>
          <a:lstStyle/>
          <a:p>
            <a:pPr algn="ctr">
              <a:lnSpc>
                <a:spcPct val="100000"/>
              </a:lnSpc>
            </a:pPr>
            <a:r>
              <a:rPr lang="en-GB" sz="2000" dirty="0" smtClean="0"/>
              <a:t>Code Snippet</a:t>
            </a:r>
            <a:endParaRPr lang="en-GB" sz="2000" dirty="0"/>
          </a:p>
        </p:txBody>
      </p:sp>
    </p:spTree>
    <p:extLst>
      <p:ext uri="{BB962C8B-B14F-4D97-AF65-F5344CB8AC3E}">
        <p14:creationId xmlns:p14="http://schemas.microsoft.com/office/powerpoint/2010/main" val="837837879"/>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sz="2000" dirty="0"/>
              <a:t>JDBC is a software API to access database connectivity for Java applications. </a:t>
            </a:r>
            <a:endParaRPr lang="en-US" sz="2000" dirty="0" smtClean="0"/>
          </a:p>
          <a:p>
            <a:r>
              <a:rPr lang="en-US" sz="2000" dirty="0" smtClean="0"/>
              <a:t>JDBC </a:t>
            </a:r>
            <a:r>
              <a:rPr lang="en-US" sz="2000" dirty="0"/>
              <a:t>offers four different types of drivers to connect to the databases. </a:t>
            </a:r>
            <a:endParaRPr lang="en-US" sz="2000" dirty="0" smtClean="0"/>
          </a:p>
          <a:p>
            <a:r>
              <a:rPr lang="en-US" sz="2000" dirty="0" smtClean="0"/>
              <a:t>The </a:t>
            </a:r>
            <a:r>
              <a:rPr lang="en-US" sz="2000" dirty="0" err="1"/>
              <a:t>java.sql</a:t>
            </a:r>
            <a:r>
              <a:rPr lang="en-US" sz="2000" dirty="0"/>
              <a:t> package offers classes that sets up a connection with databases, sends the SQL queries to the databases and retrieving the computed results. </a:t>
            </a:r>
            <a:endParaRPr lang="en-US" sz="2000" dirty="0" smtClean="0"/>
          </a:p>
          <a:p>
            <a:r>
              <a:rPr lang="en-US" sz="2000" dirty="0" smtClean="0"/>
              <a:t>The </a:t>
            </a:r>
            <a:r>
              <a:rPr lang="en-US" sz="2000" dirty="0"/>
              <a:t>Statement object is used to send and execute the SQL queries and the </a:t>
            </a:r>
            <a:r>
              <a:rPr lang="en-US" sz="2000" dirty="0" err="1">
                <a:cs typeface="Courier New" panose="02070309020205020404" pitchFamily="49" charset="0"/>
              </a:rPr>
              <a:t>ResultSet</a:t>
            </a:r>
            <a:r>
              <a:rPr lang="en-US" sz="2000" dirty="0"/>
              <a:t> object is used to retrieve the computed data rows with the help of methods. </a:t>
            </a:r>
          </a:p>
          <a:p>
            <a:r>
              <a:rPr lang="en-US" sz="2000" dirty="0"/>
              <a:t>SQL Server 2012 is a popular database from Microsoft. </a:t>
            </a:r>
            <a:endParaRPr lang="en-US" sz="2000" dirty="0" smtClean="0"/>
          </a:p>
          <a:p>
            <a:r>
              <a:rPr lang="en-US" sz="2000" dirty="0" smtClean="0"/>
              <a:t>The </a:t>
            </a:r>
            <a:r>
              <a:rPr lang="en-US" sz="2000" dirty="0"/>
              <a:t>information that describes the data in database is known as the metadata. </a:t>
            </a:r>
            <a:endParaRPr lang="en-US" sz="2000" dirty="0" smtClean="0"/>
          </a:p>
          <a:p>
            <a:r>
              <a:rPr lang="en-US" sz="2000" dirty="0" smtClean="0"/>
              <a:t>The </a:t>
            </a:r>
            <a:r>
              <a:rPr lang="en-US" sz="2000" dirty="0" err="1"/>
              <a:t>java.sql</a:t>
            </a:r>
            <a:r>
              <a:rPr lang="en-US" sz="2000" dirty="0"/>
              <a:t> package mainly defines the </a:t>
            </a:r>
            <a:r>
              <a:rPr lang="en-US" sz="2000" dirty="0" err="1">
                <a:cs typeface="Courier New" panose="02070309020205020404" pitchFamily="49" charset="0"/>
              </a:rPr>
              <a:t>DatabaseMetaData</a:t>
            </a:r>
            <a:r>
              <a:rPr lang="en-US" sz="2000" dirty="0"/>
              <a:t> interfaces to access metadata for the database itself and the </a:t>
            </a:r>
            <a:r>
              <a:rPr lang="en-US" sz="2000" dirty="0" err="1">
                <a:cs typeface="Courier New" panose="02070309020205020404" pitchFamily="49" charset="0"/>
              </a:rPr>
              <a:t>ResultSetMetaData</a:t>
            </a:r>
            <a:r>
              <a:rPr lang="en-US" sz="2000" dirty="0"/>
              <a:t> interface to access the different columns in a result set. </a:t>
            </a:r>
            <a:endParaRPr lang="en-GB" sz="2000" dirty="0"/>
          </a:p>
        </p:txBody>
      </p:sp>
      <p:sp>
        <p:nvSpPr>
          <p:cNvPr id="3" name="Title 2"/>
          <p:cNvSpPr>
            <a:spLocks noGrp="1"/>
          </p:cNvSpPr>
          <p:nvPr>
            <p:ph type="title"/>
          </p:nvPr>
        </p:nvSpPr>
        <p:spPr/>
        <p:txBody>
          <a:bodyPr/>
          <a:lstStyle/>
          <a:p>
            <a:r>
              <a:rPr lang="en-GB" dirty="0" smtClean="0"/>
              <a:t>Summary</a:t>
            </a:r>
            <a:endParaRPr lang="en-GB" dirty="0"/>
          </a:p>
        </p:txBody>
      </p:sp>
      <p:sp>
        <p:nvSpPr>
          <p:cNvPr id="4" name="Footer Placeholder 3"/>
          <p:cNvSpPr>
            <a:spLocks noGrp="1"/>
          </p:cNvSpPr>
          <p:nvPr>
            <p:ph type="ftr" sz="quarter" idx="3"/>
          </p:nvPr>
        </p:nvSpPr>
        <p:spPr/>
        <p:txBody>
          <a:bodyPr/>
          <a:lstStyle/>
          <a:p>
            <a:pPr>
              <a:defRPr/>
            </a:pPr>
            <a:r>
              <a:rPr lang="en-US" smtClean="0"/>
              <a:t>© Aptech Ltd.                                                                                                       JDBC API/Session 9</a:t>
            </a:r>
            <a:endParaRPr lang="en-US" dirty="0"/>
          </a:p>
        </p:txBody>
      </p:sp>
      <p:sp>
        <p:nvSpPr>
          <p:cNvPr id="5" name="Slide Number Placeholder 4"/>
          <p:cNvSpPr>
            <a:spLocks noGrp="1"/>
          </p:cNvSpPr>
          <p:nvPr>
            <p:ph type="sldNum" sz="quarter" idx="4"/>
          </p:nvPr>
        </p:nvSpPr>
        <p:spPr/>
        <p:txBody>
          <a:bodyPr/>
          <a:lstStyle/>
          <a:p>
            <a:pPr>
              <a:defRPr/>
            </a:pPr>
            <a:fld id="{0B7F2F63-BF3E-4C0C-A868-2C657446BA07}" type="slidenum">
              <a:rPr lang="en-US" smtClean="0"/>
              <a:pPr>
                <a:defRPr/>
              </a:pPr>
              <a:t>54</a:t>
            </a:fld>
            <a:endParaRPr lang="en-US"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sz="2400" dirty="0" smtClean="0"/>
              <a:t>JDBC </a:t>
            </a:r>
            <a:r>
              <a:rPr lang="en-US" sz="2400" dirty="0"/>
              <a:t>API is a Java API provided by Sun. </a:t>
            </a:r>
            <a:endParaRPr lang="en-US" sz="2400" dirty="0" smtClean="0"/>
          </a:p>
          <a:p>
            <a:r>
              <a:rPr lang="en-US" sz="2400" dirty="0" smtClean="0"/>
              <a:t>The </a:t>
            </a:r>
            <a:r>
              <a:rPr lang="en-US" sz="2400" dirty="0"/>
              <a:t>JDBC API has a set of classes and interfaces used for accessing tabular data. </a:t>
            </a:r>
            <a:endParaRPr lang="en-US" sz="2400" dirty="0" smtClean="0"/>
          </a:p>
          <a:p>
            <a:r>
              <a:rPr lang="en-US" sz="2400" dirty="0" smtClean="0"/>
              <a:t>These </a:t>
            </a:r>
            <a:r>
              <a:rPr lang="en-US" sz="2400" dirty="0"/>
              <a:t>classes and interfaces are written in Java programming language and provides a standard API for database developers. </a:t>
            </a:r>
            <a:endParaRPr lang="en-US" sz="2400" dirty="0" smtClean="0"/>
          </a:p>
          <a:p>
            <a:r>
              <a:rPr lang="en-US" sz="2400" dirty="0" smtClean="0"/>
              <a:t>The </a:t>
            </a:r>
            <a:r>
              <a:rPr lang="en-US" sz="2400" dirty="0"/>
              <a:t>advantage of using JDBC API is that an application can access any database and run on any platform having Java Virtual Machine. </a:t>
            </a:r>
          </a:p>
          <a:p>
            <a:r>
              <a:rPr lang="en-US" sz="2400" dirty="0"/>
              <a:t>The combination of JDBC API and Java platform offers the advantage of accessing any type of data source and flexibility of running on any platform which supports Java </a:t>
            </a:r>
            <a:r>
              <a:rPr lang="en-US" sz="2400" dirty="0" smtClean="0"/>
              <a:t>Virtual </a:t>
            </a:r>
            <a:r>
              <a:rPr lang="en-US" sz="2400" dirty="0"/>
              <a:t>M</a:t>
            </a:r>
            <a:r>
              <a:rPr lang="en-US" sz="2400" dirty="0" smtClean="0"/>
              <a:t>achine </a:t>
            </a:r>
            <a:r>
              <a:rPr lang="en-US" sz="2400" dirty="0"/>
              <a:t>(JVM). </a:t>
            </a:r>
            <a:endParaRPr lang="en-GB" sz="2400" dirty="0"/>
          </a:p>
        </p:txBody>
      </p:sp>
      <p:sp>
        <p:nvSpPr>
          <p:cNvPr id="3" name="Title 2"/>
          <p:cNvSpPr>
            <a:spLocks noGrp="1"/>
          </p:cNvSpPr>
          <p:nvPr>
            <p:ph type="title"/>
          </p:nvPr>
        </p:nvSpPr>
        <p:spPr/>
        <p:txBody>
          <a:bodyPr/>
          <a:lstStyle/>
          <a:p>
            <a:r>
              <a:rPr lang="en-US" dirty="0" smtClean="0"/>
              <a:t>Definitions </a:t>
            </a:r>
            <a:r>
              <a:rPr lang="en-US" dirty="0"/>
              <a:t>of </a:t>
            </a:r>
            <a:r>
              <a:rPr lang="en-US" dirty="0" smtClean="0"/>
              <a:t>JDBC [1-2]  </a:t>
            </a:r>
            <a:endParaRPr lang="en-GB" dirty="0"/>
          </a:p>
        </p:txBody>
      </p:sp>
      <p:sp>
        <p:nvSpPr>
          <p:cNvPr id="4" name="Footer Placeholder 3"/>
          <p:cNvSpPr>
            <a:spLocks noGrp="1"/>
          </p:cNvSpPr>
          <p:nvPr>
            <p:ph type="ftr" sz="quarter" idx="3"/>
          </p:nvPr>
        </p:nvSpPr>
        <p:spPr/>
        <p:txBody>
          <a:bodyPr/>
          <a:lstStyle/>
          <a:p>
            <a:pPr>
              <a:defRPr/>
            </a:pPr>
            <a:r>
              <a:rPr lang="en-US" smtClean="0"/>
              <a:t>© Aptech Ltd.                                                                                                       JDBC API/Session 9</a:t>
            </a:r>
            <a:endParaRPr lang="en-US" dirty="0"/>
          </a:p>
        </p:txBody>
      </p:sp>
      <p:sp>
        <p:nvSpPr>
          <p:cNvPr id="5" name="Slide Number Placeholder 4"/>
          <p:cNvSpPr>
            <a:spLocks noGrp="1"/>
          </p:cNvSpPr>
          <p:nvPr>
            <p:ph type="sldNum" sz="quarter" idx="4"/>
          </p:nvPr>
        </p:nvSpPr>
        <p:spPr/>
        <p:txBody>
          <a:bodyPr/>
          <a:lstStyle/>
          <a:p>
            <a:pPr>
              <a:defRPr/>
            </a:pPr>
            <a:fld id="{0B7F2F63-BF3E-4C0C-A868-2C657446BA07}" type="slidenum">
              <a:rPr lang="en-US" smtClean="0"/>
              <a:pPr>
                <a:defRPr/>
              </a:pPr>
              <a:t>6</a:t>
            </a:fld>
            <a:endParaRPr lang="en-US" dirty="0"/>
          </a:p>
        </p:txBody>
      </p:sp>
    </p:spTree>
    <p:extLst>
      <p:ext uri="{BB962C8B-B14F-4D97-AF65-F5344CB8AC3E}">
        <p14:creationId xmlns:p14="http://schemas.microsoft.com/office/powerpoint/2010/main" val="413899057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sz="2400" dirty="0" smtClean="0"/>
              <a:t>A single </a:t>
            </a:r>
            <a:r>
              <a:rPr lang="en-US" sz="2400" dirty="0"/>
              <a:t>program with the JDBC implementation can send Structured Query Language (SQL) or other statements to the suitable data source or database</a:t>
            </a:r>
            <a:r>
              <a:rPr lang="en-US" sz="2400" dirty="0" smtClean="0"/>
              <a:t>.</a:t>
            </a:r>
          </a:p>
          <a:p>
            <a:r>
              <a:rPr lang="en-US" sz="2400" dirty="0" smtClean="0"/>
              <a:t>The </a:t>
            </a:r>
            <a:r>
              <a:rPr lang="en-US" sz="2400" dirty="0"/>
              <a:t>three tasks that can be performed by using JDBC drivers </a:t>
            </a:r>
            <a:r>
              <a:rPr lang="en-US" sz="2400" dirty="0" smtClean="0"/>
              <a:t>are as follows: </a:t>
            </a:r>
          </a:p>
          <a:p>
            <a:pPr lvl="1"/>
            <a:r>
              <a:rPr lang="en-US" sz="1600" dirty="0" smtClean="0"/>
              <a:t>Establish a </a:t>
            </a:r>
            <a:r>
              <a:rPr lang="en-US" sz="1600" dirty="0"/>
              <a:t>connection with the data </a:t>
            </a:r>
            <a:r>
              <a:rPr lang="en-US" sz="1600" dirty="0" smtClean="0"/>
              <a:t>source</a:t>
            </a:r>
          </a:p>
          <a:p>
            <a:pPr lvl="1"/>
            <a:r>
              <a:rPr lang="en-US" sz="1600" dirty="0" smtClean="0"/>
              <a:t>Send queries and </a:t>
            </a:r>
            <a:r>
              <a:rPr lang="en-US" sz="1600" dirty="0"/>
              <a:t>update statements to the data </a:t>
            </a:r>
            <a:r>
              <a:rPr lang="en-US" sz="1600" dirty="0" smtClean="0"/>
              <a:t>source</a:t>
            </a:r>
          </a:p>
          <a:p>
            <a:pPr lvl="1"/>
            <a:r>
              <a:rPr lang="en-US" sz="1600" dirty="0" smtClean="0"/>
              <a:t>Process the results</a:t>
            </a:r>
            <a:endParaRPr lang="en-GB" sz="1600" dirty="0"/>
          </a:p>
        </p:txBody>
      </p:sp>
      <p:sp>
        <p:nvSpPr>
          <p:cNvPr id="3" name="Title 2"/>
          <p:cNvSpPr>
            <a:spLocks noGrp="1"/>
          </p:cNvSpPr>
          <p:nvPr>
            <p:ph type="title"/>
          </p:nvPr>
        </p:nvSpPr>
        <p:spPr/>
        <p:txBody>
          <a:bodyPr/>
          <a:lstStyle/>
          <a:p>
            <a:r>
              <a:rPr lang="en-US" dirty="0" smtClean="0"/>
              <a:t>Definitions </a:t>
            </a:r>
            <a:r>
              <a:rPr lang="en-US" dirty="0"/>
              <a:t>of </a:t>
            </a:r>
            <a:r>
              <a:rPr lang="en-US" dirty="0" smtClean="0"/>
              <a:t>JDBC [2-2</a:t>
            </a:r>
            <a:r>
              <a:rPr lang="en-US" dirty="0"/>
              <a:t>]</a:t>
            </a:r>
            <a:r>
              <a:rPr lang="en-US" dirty="0" smtClean="0"/>
              <a:t>   </a:t>
            </a:r>
            <a:endParaRPr lang="en-GB" dirty="0"/>
          </a:p>
        </p:txBody>
      </p:sp>
      <p:sp>
        <p:nvSpPr>
          <p:cNvPr id="4" name="Footer Placeholder 3"/>
          <p:cNvSpPr>
            <a:spLocks noGrp="1"/>
          </p:cNvSpPr>
          <p:nvPr>
            <p:ph type="ftr" sz="quarter" idx="3"/>
          </p:nvPr>
        </p:nvSpPr>
        <p:spPr/>
        <p:txBody>
          <a:bodyPr/>
          <a:lstStyle/>
          <a:p>
            <a:pPr>
              <a:defRPr/>
            </a:pPr>
            <a:r>
              <a:rPr lang="en-US" smtClean="0"/>
              <a:t>© Aptech Ltd.                                                                                                       JDBC API/Session 9</a:t>
            </a:r>
            <a:endParaRPr lang="en-US" dirty="0"/>
          </a:p>
        </p:txBody>
      </p:sp>
      <p:sp>
        <p:nvSpPr>
          <p:cNvPr id="5" name="Slide Number Placeholder 4"/>
          <p:cNvSpPr>
            <a:spLocks noGrp="1"/>
          </p:cNvSpPr>
          <p:nvPr>
            <p:ph type="sldNum" sz="quarter" idx="4"/>
          </p:nvPr>
        </p:nvSpPr>
        <p:spPr/>
        <p:txBody>
          <a:bodyPr/>
          <a:lstStyle/>
          <a:p>
            <a:pPr>
              <a:defRPr/>
            </a:pPr>
            <a:fld id="{0B7F2F63-BF3E-4C0C-A868-2C657446BA07}" type="slidenum">
              <a:rPr lang="en-US" smtClean="0"/>
              <a:pPr>
                <a:defRPr/>
              </a:pPr>
              <a:t>7</a:t>
            </a:fld>
            <a:endParaRPr lang="en-US" dirty="0"/>
          </a:p>
        </p:txBody>
      </p:sp>
    </p:spTree>
    <p:extLst>
      <p:ext uri="{BB962C8B-B14F-4D97-AF65-F5344CB8AC3E}">
        <p14:creationId xmlns:p14="http://schemas.microsoft.com/office/powerpoint/2010/main" val="7559314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Need </a:t>
            </a:r>
            <a:r>
              <a:rPr lang="en-US" dirty="0"/>
              <a:t>for JDBC </a:t>
            </a:r>
            <a:endParaRPr lang="en-GB" dirty="0"/>
          </a:p>
        </p:txBody>
      </p:sp>
      <p:sp>
        <p:nvSpPr>
          <p:cNvPr id="4" name="Footer Placeholder 3"/>
          <p:cNvSpPr>
            <a:spLocks noGrp="1"/>
          </p:cNvSpPr>
          <p:nvPr>
            <p:ph type="ftr" sz="quarter" idx="3"/>
          </p:nvPr>
        </p:nvSpPr>
        <p:spPr/>
        <p:txBody>
          <a:bodyPr/>
          <a:lstStyle/>
          <a:p>
            <a:pPr>
              <a:defRPr/>
            </a:pPr>
            <a:r>
              <a:rPr lang="en-US" smtClean="0"/>
              <a:t>© Aptech Ltd.                                                                                                       JDBC API/Session 9</a:t>
            </a:r>
            <a:endParaRPr lang="en-US" dirty="0"/>
          </a:p>
        </p:txBody>
      </p:sp>
      <p:sp>
        <p:nvSpPr>
          <p:cNvPr id="5" name="Slide Number Placeholder 4"/>
          <p:cNvSpPr>
            <a:spLocks noGrp="1"/>
          </p:cNvSpPr>
          <p:nvPr>
            <p:ph type="sldNum" sz="quarter" idx="4"/>
          </p:nvPr>
        </p:nvSpPr>
        <p:spPr/>
        <p:txBody>
          <a:bodyPr/>
          <a:lstStyle/>
          <a:p>
            <a:pPr>
              <a:defRPr/>
            </a:pPr>
            <a:fld id="{0B7F2F63-BF3E-4C0C-A868-2C657446BA07}" type="slidenum">
              <a:rPr lang="en-US" smtClean="0"/>
              <a:pPr>
                <a:defRPr/>
              </a:pPr>
              <a:t>8</a:t>
            </a:fld>
            <a:endParaRPr lang="en-US" dirty="0"/>
          </a:p>
        </p:txBody>
      </p:sp>
      <p:graphicFrame>
        <p:nvGraphicFramePr>
          <p:cNvPr id="8" name="Diagram 7"/>
          <p:cNvGraphicFramePr/>
          <p:nvPr>
            <p:extLst>
              <p:ext uri="{D42A27DB-BD31-4B8C-83A1-F6EECF244321}">
                <p14:modId xmlns:p14="http://schemas.microsoft.com/office/powerpoint/2010/main" val="1036073940"/>
              </p:ext>
            </p:extLst>
          </p:nvPr>
        </p:nvGraphicFramePr>
        <p:xfrm>
          <a:off x="251520" y="548680"/>
          <a:ext cx="8640960" cy="528682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1146808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Product Components of </a:t>
            </a:r>
            <a:r>
              <a:rPr lang="en-US" dirty="0" smtClean="0"/>
              <a:t>JDBC</a:t>
            </a:r>
            <a:endParaRPr lang="en-GB" dirty="0"/>
          </a:p>
        </p:txBody>
      </p:sp>
      <p:sp>
        <p:nvSpPr>
          <p:cNvPr id="4" name="Footer Placeholder 3"/>
          <p:cNvSpPr>
            <a:spLocks noGrp="1"/>
          </p:cNvSpPr>
          <p:nvPr>
            <p:ph type="ftr" sz="quarter" idx="3"/>
          </p:nvPr>
        </p:nvSpPr>
        <p:spPr/>
        <p:txBody>
          <a:bodyPr/>
          <a:lstStyle/>
          <a:p>
            <a:pPr>
              <a:defRPr/>
            </a:pPr>
            <a:r>
              <a:rPr lang="en-US" smtClean="0"/>
              <a:t>© Aptech Ltd.                                                                                                       JDBC API/Session 9</a:t>
            </a:r>
            <a:endParaRPr lang="en-US" dirty="0"/>
          </a:p>
        </p:txBody>
      </p:sp>
      <p:sp>
        <p:nvSpPr>
          <p:cNvPr id="5" name="Slide Number Placeholder 4"/>
          <p:cNvSpPr>
            <a:spLocks noGrp="1"/>
          </p:cNvSpPr>
          <p:nvPr>
            <p:ph type="sldNum" sz="quarter" idx="4"/>
          </p:nvPr>
        </p:nvSpPr>
        <p:spPr/>
        <p:txBody>
          <a:bodyPr/>
          <a:lstStyle/>
          <a:p>
            <a:pPr>
              <a:defRPr/>
            </a:pPr>
            <a:fld id="{0B7F2F63-BF3E-4C0C-A868-2C657446BA07}" type="slidenum">
              <a:rPr lang="en-US" smtClean="0"/>
              <a:pPr>
                <a:defRPr/>
              </a:pPr>
              <a:t>9</a:t>
            </a:fld>
            <a:endParaRPr lang="en-US" dirty="0"/>
          </a:p>
        </p:txBody>
      </p:sp>
      <p:graphicFrame>
        <p:nvGraphicFramePr>
          <p:cNvPr id="6" name="Diagram 5"/>
          <p:cNvGraphicFramePr/>
          <p:nvPr>
            <p:extLst>
              <p:ext uri="{D42A27DB-BD31-4B8C-83A1-F6EECF244321}">
                <p14:modId xmlns:p14="http://schemas.microsoft.com/office/powerpoint/2010/main" val="302584529"/>
              </p:ext>
            </p:extLst>
          </p:nvPr>
        </p:nvGraphicFramePr>
        <p:xfrm>
          <a:off x="971600" y="1268760"/>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71747040"/>
      </p:ext>
    </p:extLst>
  </p:cSld>
  <p:clrMapOvr>
    <a:masterClrMapping/>
  </p:clrMapOvr>
  <p:timing>
    <p:tnLst>
      <p:par>
        <p:cTn id="1" dur="indefinite" restart="never" nodeType="tmRoot"/>
      </p:par>
    </p:tnLst>
  </p:timing>
</p:sld>
</file>

<file path=ppt/theme/theme1.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3_Office Theme">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Edge</Template>
  <TotalTime>8830</TotalTime>
  <Words>4132</Words>
  <Application>Microsoft Office PowerPoint</Application>
  <PresentationFormat>On-screen Show (4:3)</PresentationFormat>
  <Paragraphs>547</Paragraphs>
  <Slides>54</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54</vt:i4>
      </vt:variant>
    </vt:vector>
  </HeadingPairs>
  <TitlesOfParts>
    <vt:vector size="60" baseType="lpstr">
      <vt:lpstr>Arial</vt:lpstr>
      <vt:lpstr>Calibri</vt:lpstr>
      <vt:lpstr>Courier New</vt:lpstr>
      <vt:lpstr>Wingdings</vt:lpstr>
      <vt:lpstr>Wingdings 2</vt:lpstr>
      <vt:lpstr>3_Office Theme</vt:lpstr>
      <vt:lpstr>PowerPoint Presentation</vt:lpstr>
      <vt:lpstr>Objectives </vt:lpstr>
      <vt:lpstr>Introduction </vt:lpstr>
      <vt:lpstr>ODBC   </vt:lpstr>
      <vt:lpstr>ODBC Connection   </vt:lpstr>
      <vt:lpstr>Definitions of JDBC [1-2]  </vt:lpstr>
      <vt:lpstr>Definitions of JDBC [2-2]   </vt:lpstr>
      <vt:lpstr>Need for JDBC </vt:lpstr>
      <vt:lpstr>Product Components of JDBC</vt:lpstr>
      <vt:lpstr>JDBC Architecture </vt:lpstr>
      <vt:lpstr>Advantages of JDBC   </vt:lpstr>
      <vt:lpstr>Two-Tier Data Processing Model </vt:lpstr>
      <vt:lpstr>Three-Tier Data Processing Model </vt:lpstr>
      <vt:lpstr>JDBC API  </vt:lpstr>
      <vt:lpstr>JDBC Driver Types </vt:lpstr>
      <vt:lpstr>JDBC Type 1 Driver [1-3] </vt:lpstr>
      <vt:lpstr>JDBC Type 1 Driver [2-3] </vt:lpstr>
      <vt:lpstr>JDBC Type 1 Driver [3-3] </vt:lpstr>
      <vt:lpstr>JDBC Type 2 Driver [1-3] </vt:lpstr>
      <vt:lpstr>JDBC Type 2 Driver [2-3] </vt:lpstr>
      <vt:lpstr>JDBC Type 2 Driver [3-3] </vt:lpstr>
      <vt:lpstr>JDBC Type 3 Driver [1-3] </vt:lpstr>
      <vt:lpstr>JDBC Type 3 Driver [2-3] </vt:lpstr>
      <vt:lpstr>JDBC Type 3 Driver [3-3] </vt:lpstr>
      <vt:lpstr>JDBC Type 4 Driver [1-3] </vt:lpstr>
      <vt:lpstr>JDBC Type 4 Driver [2-3] </vt:lpstr>
      <vt:lpstr>JDBC Type 4 Driver [3-3] </vt:lpstr>
      <vt:lpstr>java.sql Package [1-3] </vt:lpstr>
      <vt:lpstr>java.sql Package [2-3] </vt:lpstr>
      <vt:lpstr>java.sql Package [3-3] </vt:lpstr>
      <vt:lpstr>Steps to Develop a JDBC Application </vt:lpstr>
      <vt:lpstr>Loading a Driver </vt:lpstr>
      <vt:lpstr>Establishing a Connection </vt:lpstr>
      <vt:lpstr>Creating Statements and Queries [1-2] </vt:lpstr>
      <vt:lpstr>Creating Statements and Queries [2-2] </vt:lpstr>
      <vt:lpstr>Using executeQuery() and ResultSet Objects [1-2] </vt:lpstr>
      <vt:lpstr>Using executeQuery() and ResultSet Objects [2-2] </vt:lpstr>
      <vt:lpstr>Using executeUpdate() and execute() Methods </vt:lpstr>
      <vt:lpstr>Creating Parameterized Queries  </vt:lpstr>
      <vt:lpstr>Handling Exceptions in JDBC Applications [1-2] </vt:lpstr>
      <vt:lpstr>Handling Exceptions in JDBC Applications [2-2] </vt:lpstr>
      <vt:lpstr>Need for Processing Queries [1-2]</vt:lpstr>
      <vt:lpstr>Need for Processing Queries [2-2] </vt:lpstr>
      <vt:lpstr>Methods to Process Queries </vt:lpstr>
      <vt:lpstr>Closing the Database Connection </vt:lpstr>
      <vt:lpstr>Database Meta Information </vt:lpstr>
      <vt:lpstr>DatabaseMetaData Interface </vt:lpstr>
      <vt:lpstr>DatabaseMetaData Methods [1-3] </vt:lpstr>
      <vt:lpstr>DatabaseMetaData Methods [2-3] </vt:lpstr>
      <vt:lpstr>DatabaseMetaData Methods [3-3] </vt:lpstr>
      <vt:lpstr>ResultSetMetaData Interface </vt:lpstr>
      <vt:lpstr>ResultSetMetaData Methods </vt:lpstr>
      <vt:lpstr>Connecting to Database Using Type 4 Driver </vt:lpstr>
      <vt:lpstr>Summary</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Debjani Deb</dc:creator>
  <cp:lastModifiedBy>Priyanka Gawada</cp:lastModifiedBy>
  <cp:revision>968</cp:revision>
  <dcterms:created xsi:type="dcterms:W3CDTF">2006-08-16T00:00:00Z</dcterms:created>
  <dcterms:modified xsi:type="dcterms:W3CDTF">2014-01-30T06:01:14Z</dcterms:modified>
</cp:coreProperties>
</file>